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07" r:id="rId3"/>
    <p:sldMasterId id="2147483741" r:id="rId4"/>
  </p:sldMasterIdLst>
  <p:notesMasterIdLst>
    <p:notesMasterId r:id="rId13"/>
  </p:notesMasterIdLst>
  <p:sldIdLst>
    <p:sldId id="259" r:id="rId5"/>
    <p:sldId id="265" r:id="rId6"/>
    <p:sldId id="268" r:id="rId7"/>
    <p:sldId id="260" r:id="rId8"/>
    <p:sldId id="269" r:id="rId9"/>
    <p:sldId id="271" r:id="rId10"/>
    <p:sldId id="270" r:id="rId11"/>
    <p:sldId id="262" r:id="rId12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DC20E"/>
    <a:srgbClr val="E46506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876" autoAdjust="0"/>
  </p:normalViewPr>
  <p:slideViewPr>
    <p:cSldViewPr>
      <p:cViewPr>
        <p:scale>
          <a:sx n="70" d="100"/>
          <a:sy n="70" d="100"/>
        </p:scale>
        <p:origin x="-10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5573" tIns="47786" rIns="95573" bIns="47786" rtlCol="0"/>
          <a:lstStyle>
            <a:lvl1pPr algn="l" eaLnBrk="1" hangingPunct="1"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8475"/>
          </a:xfrm>
          <a:prstGeom prst="rect">
            <a:avLst/>
          </a:prstGeom>
        </p:spPr>
        <p:txBody>
          <a:bodyPr vert="horz" lIns="95573" tIns="47786" rIns="95573" bIns="47786" rtlCol="0"/>
          <a:lstStyle>
            <a:lvl1pPr algn="r" eaLnBrk="1" hangingPunct="1"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C82CF8-28AF-4E74-A89C-19E9B21FB210}" type="datetimeFigureOut">
              <a:rPr lang="ru-RU"/>
              <a:pPr>
                <a:defRPr/>
              </a:pPr>
              <a:t>30.05.2017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3" tIns="47786" rIns="95573" bIns="47786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5573" tIns="47786" rIns="95573" bIns="47786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4813" cy="498475"/>
          </a:xfrm>
          <a:prstGeom prst="rect">
            <a:avLst/>
          </a:prstGeom>
        </p:spPr>
        <p:txBody>
          <a:bodyPr vert="horz" lIns="95573" tIns="47786" rIns="95573" bIns="47786" rtlCol="0" anchor="b"/>
          <a:lstStyle>
            <a:lvl1pPr algn="l" eaLnBrk="1" hangingPunct="1"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75" y="9429750"/>
            <a:ext cx="2944813" cy="498475"/>
          </a:xfrm>
          <a:prstGeom prst="rect">
            <a:avLst/>
          </a:prstGeom>
        </p:spPr>
        <p:txBody>
          <a:bodyPr vert="horz" wrap="square" lIns="95573" tIns="47786" rIns="95573" bIns="477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92DD29E2-8460-442A-8579-7B133EC01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80754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2C9E08B-8B42-426C-B7EF-9C856C259360}" type="slidenum">
              <a:rPr lang="ru-RU" smtClean="0">
                <a:solidFill>
                  <a:srgbClr val="000000"/>
                </a:solidFill>
              </a:rPr>
              <a:pPr/>
              <a:t>1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3A582-0470-42F5-9F19-EF37A35C3ED9}" type="datetime1">
              <a:rPr lang="ru-RU"/>
              <a:pPr>
                <a:defRPr/>
              </a:pPr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презентация томского аэропорта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C81B2-A627-450C-9C0D-943D6D2720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7331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1AA4F-234A-4724-A8B0-94A304FB1B57}" type="datetime1">
              <a:rPr lang="ru-RU"/>
              <a:pPr>
                <a:defRPr/>
              </a:pPr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презентация томского аэропорта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7F486-0D05-4AF0-801D-8FFAD826B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813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0177" y="303214"/>
            <a:ext cx="2403475" cy="64531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90" y="303214"/>
            <a:ext cx="7062787" cy="64531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4392C-459D-462F-848D-99DF3AE9172C}" type="datetime1">
              <a:rPr lang="ru-RU"/>
              <a:pPr>
                <a:defRPr/>
              </a:pPr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презентация томского аэропорта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297EA-F6CF-4F6E-BC29-44C548287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4198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615F5-D86E-4506-916B-8F2F730A20E4}" type="datetime1">
              <a:rPr lang="ru-RU"/>
              <a:pPr>
                <a:defRPr/>
              </a:pPr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презентация томского аэропорта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8334F-5AD5-4DF9-9D7C-6E52815DD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3747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A804F-14A5-4C9E-807F-2134B041E1A0}" type="datetime1">
              <a:rPr lang="ru-RU"/>
              <a:pPr>
                <a:defRPr/>
              </a:pPr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презентация томского аэропорта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05E43-D8C2-4F72-861C-909717B67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6167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0E85D-CD95-407F-BFD8-6C4E3F4BF056}" type="datetime1">
              <a:rPr lang="ru-RU"/>
              <a:pPr>
                <a:defRPr/>
              </a:pPr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презентация томского аэропорта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1035F-EBF5-4106-B089-56DFA477D5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326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989" y="1765300"/>
            <a:ext cx="4732337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9727" y="1765300"/>
            <a:ext cx="4733925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BBFC9-F538-45D9-93A4-071F57B7B6DD}" type="datetime1">
              <a:rPr lang="ru-RU"/>
              <a:pPr>
                <a:defRPr/>
              </a:pPr>
              <a:t>30.05.2017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презентация томского аэропорта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25FDB-B26F-4061-8EB1-21A43BA163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6411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4" indent="0">
              <a:buNone/>
              <a:defRPr sz="2000" b="1"/>
            </a:lvl2pPr>
            <a:lvl3pPr marL="914287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7" indent="0">
              <a:buNone/>
              <a:defRPr sz="1600" b="1"/>
            </a:lvl6pPr>
            <a:lvl7pPr marL="2742861" indent="0">
              <a:buNone/>
              <a:defRPr sz="1600" b="1"/>
            </a:lvl7pPr>
            <a:lvl8pPr marL="3200004" indent="0">
              <a:buNone/>
              <a:defRPr sz="1600" b="1"/>
            </a:lvl8pPr>
            <a:lvl9pPr marL="365714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4" indent="0">
              <a:buNone/>
              <a:defRPr sz="2000" b="1"/>
            </a:lvl2pPr>
            <a:lvl3pPr marL="914287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7" indent="0">
              <a:buNone/>
              <a:defRPr sz="1600" b="1"/>
            </a:lvl6pPr>
            <a:lvl7pPr marL="2742861" indent="0">
              <a:buNone/>
              <a:defRPr sz="1600" b="1"/>
            </a:lvl7pPr>
            <a:lvl8pPr marL="3200004" indent="0">
              <a:buNone/>
              <a:defRPr sz="1600" b="1"/>
            </a:lvl8pPr>
            <a:lvl9pPr marL="365714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56189-3FE3-415B-8D37-37A4DBD908E2}" type="datetime1">
              <a:rPr lang="ru-RU"/>
              <a:pPr>
                <a:defRPr/>
              </a:pPr>
              <a:t>30.05.2017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презентация томского аэропорта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84D9D-130F-4F2D-BC12-FFBE3327A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9697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0C966-DA3C-4CDB-91D3-5022AE82934B}" type="datetime1">
              <a:rPr lang="ru-RU"/>
              <a:pPr>
                <a:defRPr/>
              </a:pPr>
              <a:t>30.05.2017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презентация томского аэропорта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3A4DA-78F6-4AA9-B7FD-C999CB88C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7277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9AE38-C104-4E06-8DE8-A553E12A4DFE}" type="datetime1">
              <a:rPr lang="ru-RU"/>
              <a:pPr>
                <a:defRPr/>
              </a:pPr>
              <a:t>30.05.2017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презентация томского аэропорта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5F3B1-E1FB-4F8A-8492-22E2DB979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4508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4" indent="0">
              <a:buNone/>
              <a:defRPr sz="1200"/>
            </a:lvl2pPr>
            <a:lvl3pPr marL="914287" indent="0">
              <a:buNone/>
              <a:defRPr sz="1000"/>
            </a:lvl3pPr>
            <a:lvl4pPr marL="1371431" indent="0">
              <a:buNone/>
              <a:defRPr sz="900"/>
            </a:lvl4pPr>
            <a:lvl5pPr marL="1828574" indent="0">
              <a:buNone/>
              <a:defRPr sz="900"/>
            </a:lvl5pPr>
            <a:lvl6pPr marL="2285717" indent="0">
              <a:buNone/>
              <a:defRPr sz="900"/>
            </a:lvl6pPr>
            <a:lvl7pPr marL="2742861" indent="0">
              <a:buNone/>
              <a:defRPr sz="900"/>
            </a:lvl7pPr>
            <a:lvl8pPr marL="3200004" indent="0">
              <a:buNone/>
              <a:defRPr sz="900"/>
            </a:lvl8pPr>
            <a:lvl9pPr marL="365714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1BD33-33D8-42FF-BB77-75D5DF6DCDC6}" type="datetime1">
              <a:rPr lang="ru-RU"/>
              <a:pPr>
                <a:defRPr/>
              </a:pPr>
              <a:t>30.05.2017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презентация томского аэропорта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3E8A9-E039-4988-A1E9-621D31160B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559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080AA-34DC-4E32-916E-5C30555CAD33}" type="datetime1">
              <a:rPr lang="ru-RU"/>
              <a:pPr>
                <a:defRPr/>
              </a:pPr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презентация томского аэропорта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B719C-E9AD-40E7-A94C-2EA136829D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5186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4" indent="0">
              <a:buNone/>
              <a:defRPr sz="2800"/>
            </a:lvl2pPr>
            <a:lvl3pPr marL="914287" indent="0">
              <a:buNone/>
              <a:defRPr sz="2400"/>
            </a:lvl3pPr>
            <a:lvl4pPr marL="1371431" indent="0">
              <a:buNone/>
              <a:defRPr sz="2000"/>
            </a:lvl4pPr>
            <a:lvl5pPr marL="1828574" indent="0">
              <a:buNone/>
              <a:defRPr sz="2000"/>
            </a:lvl5pPr>
            <a:lvl6pPr marL="2285717" indent="0">
              <a:buNone/>
              <a:defRPr sz="2000"/>
            </a:lvl6pPr>
            <a:lvl7pPr marL="2742861" indent="0">
              <a:buNone/>
              <a:defRPr sz="2000"/>
            </a:lvl7pPr>
            <a:lvl8pPr marL="3200004" indent="0">
              <a:buNone/>
              <a:defRPr sz="2000"/>
            </a:lvl8pPr>
            <a:lvl9pPr marL="3657148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4" indent="0">
              <a:buNone/>
              <a:defRPr sz="1200"/>
            </a:lvl2pPr>
            <a:lvl3pPr marL="914287" indent="0">
              <a:buNone/>
              <a:defRPr sz="1000"/>
            </a:lvl3pPr>
            <a:lvl4pPr marL="1371431" indent="0">
              <a:buNone/>
              <a:defRPr sz="900"/>
            </a:lvl4pPr>
            <a:lvl5pPr marL="1828574" indent="0">
              <a:buNone/>
              <a:defRPr sz="900"/>
            </a:lvl5pPr>
            <a:lvl6pPr marL="2285717" indent="0">
              <a:buNone/>
              <a:defRPr sz="900"/>
            </a:lvl6pPr>
            <a:lvl7pPr marL="2742861" indent="0">
              <a:buNone/>
              <a:defRPr sz="900"/>
            </a:lvl7pPr>
            <a:lvl8pPr marL="3200004" indent="0">
              <a:buNone/>
              <a:defRPr sz="900"/>
            </a:lvl8pPr>
            <a:lvl9pPr marL="365714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C81B2-278E-4F36-AFA9-9AA06D4FE354}" type="datetime1">
              <a:rPr lang="ru-RU"/>
              <a:pPr>
                <a:defRPr/>
              </a:pPr>
              <a:t>30.05.2017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презентация томского аэропорта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F4BAE-A46E-4439-B6A3-7FF34F062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4266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A9E68-5121-4E2B-88EA-2FFCBAD7108E}" type="datetime1">
              <a:rPr lang="ru-RU"/>
              <a:pPr>
                <a:defRPr/>
              </a:pPr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презентация томского аэропорта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49959-C05E-49F4-BA63-AE65F3D0C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8040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0177" y="303214"/>
            <a:ext cx="2403475" cy="64531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90" y="303214"/>
            <a:ext cx="7062787" cy="64531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CA134-FF8A-44EC-B046-36DEE08BDFF3}" type="datetime1">
              <a:rPr lang="ru-RU"/>
              <a:pPr>
                <a:defRPr/>
              </a:pPr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презентация томского аэропорта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E713D-4EE4-4587-9202-9A55F6AD1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6761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9DA88-D734-41F8-A9C2-004D6561C2A8}" type="datetime1">
              <a:rPr lang="ru-RU"/>
              <a:pPr>
                <a:defRPr/>
              </a:pPr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презентация томского аэропорта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DC61A-E6FA-436B-AA6D-6F97DA0A7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40223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E33A7-E0AF-4A39-A59D-4E643AF0740B}" type="datetime1">
              <a:rPr lang="ru-RU"/>
              <a:pPr>
                <a:defRPr/>
              </a:pPr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презентация томского аэропорта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17ACA-BC42-4285-93C3-8D7824F2C6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60413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3C6C9-7682-42F1-AD31-B881171FA7DF}" type="datetime1">
              <a:rPr lang="ru-RU"/>
              <a:pPr>
                <a:defRPr/>
              </a:pPr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презентация томского аэропорта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E172B-F6F0-4D32-934F-77C721BFA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24022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989" y="1765300"/>
            <a:ext cx="4732337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9727" y="1765300"/>
            <a:ext cx="4733925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D5FE8-EE43-49F5-B2CE-D3D0BA97EF86}" type="datetime1">
              <a:rPr lang="ru-RU"/>
              <a:pPr>
                <a:defRPr/>
              </a:pPr>
              <a:t>30.05.2017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презентация томского аэропорта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C8F34-9430-4411-8F21-FFAE8B667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69486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4" indent="0">
              <a:buNone/>
              <a:defRPr sz="2000" b="1"/>
            </a:lvl2pPr>
            <a:lvl3pPr marL="914287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7" indent="0">
              <a:buNone/>
              <a:defRPr sz="1600" b="1"/>
            </a:lvl6pPr>
            <a:lvl7pPr marL="2742861" indent="0">
              <a:buNone/>
              <a:defRPr sz="1600" b="1"/>
            </a:lvl7pPr>
            <a:lvl8pPr marL="3200004" indent="0">
              <a:buNone/>
              <a:defRPr sz="1600" b="1"/>
            </a:lvl8pPr>
            <a:lvl9pPr marL="365714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4" indent="0">
              <a:buNone/>
              <a:defRPr sz="2000" b="1"/>
            </a:lvl2pPr>
            <a:lvl3pPr marL="914287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7" indent="0">
              <a:buNone/>
              <a:defRPr sz="1600" b="1"/>
            </a:lvl6pPr>
            <a:lvl7pPr marL="2742861" indent="0">
              <a:buNone/>
              <a:defRPr sz="1600" b="1"/>
            </a:lvl7pPr>
            <a:lvl8pPr marL="3200004" indent="0">
              <a:buNone/>
              <a:defRPr sz="1600" b="1"/>
            </a:lvl8pPr>
            <a:lvl9pPr marL="365714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5C0A-071D-4D4F-A379-A85BA3075F27}" type="datetime1">
              <a:rPr lang="ru-RU"/>
              <a:pPr>
                <a:defRPr/>
              </a:pPr>
              <a:t>30.05.2017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презентация томского аэропорта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AB073-9796-4D3B-BA72-BD4506D4C9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731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76B40-F731-414F-BFC2-8B087ED7080C}" type="datetime1">
              <a:rPr lang="ru-RU"/>
              <a:pPr>
                <a:defRPr/>
              </a:pPr>
              <a:t>30.05.2017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презентация томского аэропорта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2C4AF-1D03-4AA5-B475-3CAC09AC0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08373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5F33F-F6CB-47B7-9F19-958894742A5E}" type="datetime1">
              <a:rPr lang="ru-RU"/>
              <a:pPr>
                <a:defRPr/>
              </a:pPr>
              <a:t>30.05.2017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презентация томского аэропорта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A8425-1D1A-4326-8DE1-861C7B45D0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6128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D881C-8EED-424B-AAE4-9261781E9A28}" type="datetime1">
              <a:rPr lang="ru-RU"/>
              <a:pPr>
                <a:defRPr/>
              </a:pPr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презентация томского аэропорта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5C0A1-7403-4D52-A93B-923A4C867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31676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4" indent="0">
              <a:buNone/>
              <a:defRPr sz="1200"/>
            </a:lvl2pPr>
            <a:lvl3pPr marL="914287" indent="0">
              <a:buNone/>
              <a:defRPr sz="1000"/>
            </a:lvl3pPr>
            <a:lvl4pPr marL="1371431" indent="0">
              <a:buNone/>
              <a:defRPr sz="900"/>
            </a:lvl4pPr>
            <a:lvl5pPr marL="1828574" indent="0">
              <a:buNone/>
              <a:defRPr sz="900"/>
            </a:lvl5pPr>
            <a:lvl6pPr marL="2285717" indent="0">
              <a:buNone/>
              <a:defRPr sz="900"/>
            </a:lvl6pPr>
            <a:lvl7pPr marL="2742861" indent="0">
              <a:buNone/>
              <a:defRPr sz="900"/>
            </a:lvl7pPr>
            <a:lvl8pPr marL="3200004" indent="0">
              <a:buNone/>
              <a:defRPr sz="900"/>
            </a:lvl8pPr>
            <a:lvl9pPr marL="365714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4BF10-E168-4D21-8348-D1430C4C2E5E}" type="datetime1">
              <a:rPr lang="ru-RU"/>
              <a:pPr>
                <a:defRPr/>
              </a:pPr>
              <a:t>30.05.2017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презентация томского аэропорта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3F468-75A9-478D-901F-1544E1308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01971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4" indent="0">
              <a:buNone/>
              <a:defRPr sz="2800"/>
            </a:lvl2pPr>
            <a:lvl3pPr marL="914287" indent="0">
              <a:buNone/>
              <a:defRPr sz="2400"/>
            </a:lvl3pPr>
            <a:lvl4pPr marL="1371431" indent="0">
              <a:buNone/>
              <a:defRPr sz="2000"/>
            </a:lvl4pPr>
            <a:lvl5pPr marL="1828574" indent="0">
              <a:buNone/>
              <a:defRPr sz="2000"/>
            </a:lvl5pPr>
            <a:lvl6pPr marL="2285717" indent="0">
              <a:buNone/>
              <a:defRPr sz="2000"/>
            </a:lvl6pPr>
            <a:lvl7pPr marL="2742861" indent="0">
              <a:buNone/>
              <a:defRPr sz="2000"/>
            </a:lvl7pPr>
            <a:lvl8pPr marL="3200004" indent="0">
              <a:buNone/>
              <a:defRPr sz="2000"/>
            </a:lvl8pPr>
            <a:lvl9pPr marL="3657148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4" indent="0">
              <a:buNone/>
              <a:defRPr sz="1200"/>
            </a:lvl2pPr>
            <a:lvl3pPr marL="914287" indent="0">
              <a:buNone/>
              <a:defRPr sz="1000"/>
            </a:lvl3pPr>
            <a:lvl4pPr marL="1371431" indent="0">
              <a:buNone/>
              <a:defRPr sz="900"/>
            </a:lvl4pPr>
            <a:lvl5pPr marL="1828574" indent="0">
              <a:buNone/>
              <a:defRPr sz="900"/>
            </a:lvl5pPr>
            <a:lvl6pPr marL="2285717" indent="0">
              <a:buNone/>
              <a:defRPr sz="900"/>
            </a:lvl6pPr>
            <a:lvl7pPr marL="2742861" indent="0">
              <a:buNone/>
              <a:defRPr sz="900"/>
            </a:lvl7pPr>
            <a:lvl8pPr marL="3200004" indent="0">
              <a:buNone/>
              <a:defRPr sz="900"/>
            </a:lvl8pPr>
            <a:lvl9pPr marL="365714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377DE-5541-40CA-BFC2-4654E0B46CFD}" type="datetime1">
              <a:rPr lang="ru-RU"/>
              <a:pPr>
                <a:defRPr/>
              </a:pPr>
              <a:t>30.05.2017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презентация томского аэропорта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2C4B2-1CB6-45AC-8515-DC85929FB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01674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88652-2C4B-4073-8796-3AA9FF9EA7C3}" type="datetime1">
              <a:rPr lang="ru-RU"/>
              <a:pPr>
                <a:defRPr/>
              </a:pPr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презентация томского аэропорта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09F8C-4B9C-4734-8D83-08E0D0F39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4228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0177" y="303214"/>
            <a:ext cx="2403475" cy="64531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90" y="303214"/>
            <a:ext cx="7062787" cy="64531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174B6-A5E8-41A4-9744-CA4136E29966}" type="datetime1">
              <a:rPr lang="ru-RU"/>
              <a:pPr>
                <a:defRPr/>
              </a:pPr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презентация томского аэропорта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061B1-A497-4E74-A591-08DE1F5A9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00648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040BFFA-6D83-45E4-94EF-27128ED1ECC4}" type="datetime1">
              <a:rPr lang="ru-RU"/>
              <a:pPr>
                <a:defRPr/>
              </a:pPr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презентация томского аэропорта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3079255-D41F-43EA-B735-1FFC906D1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36313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E5836A3-ACCD-442F-91FE-26F53A344B46}" type="datetime1">
              <a:rPr lang="ru-RU"/>
              <a:pPr>
                <a:defRPr/>
              </a:pPr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презентация томского аэропорта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1BDD86A-AF3B-4C0F-A387-AD830ACF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96719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CFBB8AD-E534-46F5-952A-407F4376520D}" type="datetime1">
              <a:rPr lang="ru-RU"/>
              <a:pPr>
                <a:defRPr/>
              </a:pPr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презентация томского аэропорта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413C96E-1BA2-4789-8489-BC4E775CC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5457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989" y="1765300"/>
            <a:ext cx="4732337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9727" y="1765300"/>
            <a:ext cx="4733925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1E2ABF9-FDA0-4C0F-9FCC-7C678711D9CC}" type="datetime1">
              <a:rPr lang="ru-RU"/>
              <a:pPr>
                <a:defRPr/>
              </a:pPr>
              <a:t>30.05.2017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презентация томского аэропорта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E41DDE1-21C3-417E-8A60-ED60B2E18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73195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4" indent="0">
              <a:buNone/>
              <a:defRPr sz="2000" b="1"/>
            </a:lvl2pPr>
            <a:lvl3pPr marL="914287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7" indent="0">
              <a:buNone/>
              <a:defRPr sz="1600" b="1"/>
            </a:lvl6pPr>
            <a:lvl7pPr marL="2742861" indent="0">
              <a:buNone/>
              <a:defRPr sz="1600" b="1"/>
            </a:lvl7pPr>
            <a:lvl8pPr marL="3200004" indent="0">
              <a:buNone/>
              <a:defRPr sz="1600" b="1"/>
            </a:lvl8pPr>
            <a:lvl9pPr marL="365714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4" indent="0">
              <a:buNone/>
              <a:defRPr sz="2000" b="1"/>
            </a:lvl2pPr>
            <a:lvl3pPr marL="914287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7" indent="0">
              <a:buNone/>
              <a:defRPr sz="1600" b="1"/>
            </a:lvl6pPr>
            <a:lvl7pPr marL="2742861" indent="0">
              <a:buNone/>
              <a:defRPr sz="1600" b="1"/>
            </a:lvl7pPr>
            <a:lvl8pPr marL="3200004" indent="0">
              <a:buNone/>
              <a:defRPr sz="1600" b="1"/>
            </a:lvl8pPr>
            <a:lvl9pPr marL="365714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30EC20A-28BE-4E55-857E-A709C03C58F2}" type="datetime1">
              <a:rPr lang="ru-RU"/>
              <a:pPr>
                <a:defRPr/>
              </a:pPr>
              <a:t>30.05.2017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презентация томского аэропорта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5ECADE6-626D-4547-A9EB-CAA1905C4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39131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8295277-ED24-4D9C-BD54-FAFEF319A855}" type="datetime1">
              <a:rPr lang="ru-RU"/>
              <a:pPr>
                <a:defRPr/>
              </a:pPr>
              <a:t>30.05.2017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презентация томского аэропорта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0FC8CB0-587F-4A64-9D6F-711B539DA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446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989" y="1765300"/>
            <a:ext cx="4732337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9727" y="1765300"/>
            <a:ext cx="4733925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26ED3-3E7F-473E-BB43-DA1B6B8FFDB7}" type="datetime1">
              <a:rPr lang="ru-RU"/>
              <a:pPr>
                <a:defRPr/>
              </a:pPr>
              <a:t>30.05.2017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презентация томского аэропорта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25413-2295-43F8-B529-F89E79698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38439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0150BDF-5417-4AC2-A38A-1DCB295CDBD8}" type="datetime1">
              <a:rPr lang="ru-RU"/>
              <a:pPr>
                <a:defRPr/>
              </a:pPr>
              <a:t>30.05.2017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презентация томского аэропорта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AF7D171-5899-4C38-9DA9-99D8831D0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95674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4" indent="0">
              <a:buNone/>
              <a:defRPr sz="1200"/>
            </a:lvl2pPr>
            <a:lvl3pPr marL="914287" indent="0">
              <a:buNone/>
              <a:defRPr sz="1000"/>
            </a:lvl3pPr>
            <a:lvl4pPr marL="1371431" indent="0">
              <a:buNone/>
              <a:defRPr sz="900"/>
            </a:lvl4pPr>
            <a:lvl5pPr marL="1828574" indent="0">
              <a:buNone/>
              <a:defRPr sz="900"/>
            </a:lvl5pPr>
            <a:lvl6pPr marL="2285717" indent="0">
              <a:buNone/>
              <a:defRPr sz="900"/>
            </a:lvl6pPr>
            <a:lvl7pPr marL="2742861" indent="0">
              <a:buNone/>
              <a:defRPr sz="900"/>
            </a:lvl7pPr>
            <a:lvl8pPr marL="3200004" indent="0">
              <a:buNone/>
              <a:defRPr sz="900"/>
            </a:lvl8pPr>
            <a:lvl9pPr marL="365714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3805EE9-8553-404B-B1D7-04931BF1D163}" type="datetime1">
              <a:rPr lang="ru-RU"/>
              <a:pPr>
                <a:defRPr/>
              </a:pPr>
              <a:t>30.05.2017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презентация томского аэропорта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FC116C7-5F9B-43A1-BAAD-37FBEB7DB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3644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4" indent="0">
              <a:buNone/>
              <a:defRPr sz="2800"/>
            </a:lvl2pPr>
            <a:lvl3pPr marL="914287" indent="0">
              <a:buNone/>
              <a:defRPr sz="2400"/>
            </a:lvl3pPr>
            <a:lvl4pPr marL="1371431" indent="0">
              <a:buNone/>
              <a:defRPr sz="2000"/>
            </a:lvl4pPr>
            <a:lvl5pPr marL="1828574" indent="0">
              <a:buNone/>
              <a:defRPr sz="2000"/>
            </a:lvl5pPr>
            <a:lvl6pPr marL="2285717" indent="0">
              <a:buNone/>
              <a:defRPr sz="2000"/>
            </a:lvl6pPr>
            <a:lvl7pPr marL="2742861" indent="0">
              <a:buNone/>
              <a:defRPr sz="2000"/>
            </a:lvl7pPr>
            <a:lvl8pPr marL="3200004" indent="0">
              <a:buNone/>
              <a:defRPr sz="2000"/>
            </a:lvl8pPr>
            <a:lvl9pPr marL="3657148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4" indent="0">
              <a:buNone/>
              <a:defRPr sz="1200"/>
            </a:lvl2pPr>
            <a:lvl3pPr marL="914287" indent="0">
              <a:buNone/>
              <a:defRPr sz="1000"/>
            </a:lvl3pPr>
            <a:lvl4pPr marL="1371431" indent="0">
              <a:buNone/>
              <a:defRPr sz="900"/>
            </a:lvl4pPr>
            <a:lvl5pPr marL="1828574" indent="0">
              <a:buNone/>
              <a:defRPr sz="900"/>
            </a:lvl5pPr>
            <a:lvl6pPr marL="2285717" indent="0">
              <a:buNone/>
              <a:defRPr sz="900"/>
            </a:lvl6pPr>
            <a:lvl7pPr marL="2742861" indent="0">
              <a:buNone/>
              <a:defRPr sz="900"/>
            </a:lvl7pPr>
            <a:lvl8pPr marL="3200004" indent="0">
              <a:buNone/>
              <a:defRPr sz="900"/>
            </a:lvl8pPr>
            <a:lvl9pPr marL="365714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BB3B6BF-C93F-47CB-94AE-4AF1EE8A92AE}" type="datetime1">
              <a:rPr lang="ru-RU"/>
              <a:pPr>
                <a:defRPr/>
              </a:pPr>
              <a:t>30.05.2017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презентация томского аэропорта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E3A7410-2483-48F4-B43A-7C022DEFE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69328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E679FBB-21FD-4750-8B6C-9036526DA9F7}" type="datetime1">
              <a:rPr lang="ru-RU"/>
              <a:pPr>
                <a:defRPr/>
              </a:pPr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презентация томского аэропорта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2B2D6BB-73CC-47D0-8FEB-300CC5685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43454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0177" y="303214"/>
            <a:ext cx="2403475" cy="64531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90" y="303214"/>
            <a:ext cx="7062787" cy="64531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FE22F0C-4DD0-4205-AC6C-698C65D7B6CB}" type="datetime1">
              <a:rPr lang="ru-RU"/>
              <a:pPr>
                <a:defRPr/>
              </a:pPr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презентация томского аэропорта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EED8A96-C513-4C12-87B0-4295E0251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015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4" indent="0">
              <a:buNone/>
              <a:defRPr sz="2000" b="1"/>
            </a:lvl2pPr>
            <a:lvl3pPr marL="914287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7" indent="0">
              <a:buNone/>
              <a:defRPr sz="1600" b="1"/>
            </a:lvl6pPr>
            <a:lvl7pPr marL="2742861" indent="0">
              <a:buNone/>
              <a:defRPr sz="1600" b="1"/>
            </a:lvl7pPr>
            <a:lvl8pPr marL="3200004" indent="0">
              <a:buNone/>
              <a:defRPr sz="1600" b="1"/>
            </a:lvl8pPr>
            <a:lvl9pPr marL="365714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4" indent="0">
              <a:buNone/>
              <a:defRPr sz="2000" b="1"/>
            </a:lvl2pPr>
            <a:lvl3pPr marL="914287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7" indent="0">
              <a:buNone/>
              <a:defRPr sz="1600" b="1"/>
            </a:lvl6pPr>
            <a:lvl7pPr marL="2742861" indent="0">
              <a:buNone/>
              <a:defRPr sz="1600" b="1"/>
            </a:lvl7pPr>
            <a:lvl8pPr marL="3200004" indent="0">
              <a:buNone/>
              <a:defRPr sz="1600" b="1"/>
            </a:lvl8pPr>
            <a:lvl9pPr marL="365714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22343-F5D8-43D1-A25F-1928DD81D45C}" type="datetime1">
              <a:rPr lang="ru-RU"/>
              <a:pPr>
                <a:defRPr/>
              </a:pPr>
              <a:t>30.05.2017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презентация томского аэропорта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CF07E-E54A-43F4-B3D4-522EA6A61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1672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D7FD0-8B96-43F6-9A03-DE692800EC96}" type="datetime1">
              <a:rPr lang="ru-RU"/>
              <a:pPr>
                <a:defRPr/>
              </a:pPr>
              <a:t>30.05.2017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презентация томского аэропорта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E2E85-1705-4678-9B26-477E3514B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6683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DA928-8BCE-4C6A-9A3B-7E9FF32F9681}" type="datetime1">
              <a:rPr lang="ru-RU"/>
              <a:pPr>
                <a:defRPr/>
              </a:pPr>
              <a:t>30.05.2017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презентация томского аэропорта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4175F-354F-423A-9BD7-3D3D8202D5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7444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4" indent="0">
              <a:buNone/>
              <a:defRPr sz="1200"/>
            </a:lvl2pPr>
            <a:lvl3pPr marL="914287" indent="0">
              <a:buNone/>
              <a:defRPr sz="1000"/>
            </a:lvl3pPr>
            <a:lvl4pPr marL="1371431" indent="0">
              <a:buNone/>
              <a:defRPr sz="900"/>
            </a:lvl4pPr>
            <a:lvl5pPr marL="1828574" indent="0">
              <a:buNone/>
              <a:defRPr sz="900"/>
            </a:lvl5pPr>
            <a:lvl6pPr marL="2285717" indent="0">
              <a:buNone/>
              <a:defRPr sz="900"/>
            </a:lvl6pPr>
            <a:lvl7pPr marL="2742861" indent="0">
              <a:buNone/>
              <a:defRPr sz="900"/>
            </a:lvl7pPr>
            <a:lvl8pPr marL="3200004" indent="0">
              <a:buNone/>
              <a:defRPr sz="900"/>
            </a:lvl8pPr>
            <a:lvl9pPr marL="365714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E679A-D405-4DF3-96AF-5BB68F0480AD}" type="datetime1">
              <a:rPr lang="ru-RU"/>
              <a:pPr>
                <a:defRPr/>
              </a:pPr>
              <a:t>30.05.2017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презентация томского аэропорта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5F696-DA92-4C9C-9154-C96B4CEA7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3386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4" indent="0">
              <a:buNone/>
              <a:defRPr sz="2800"/>
            </a:lvl2pPr>
            <a:lvl3pPr marL="914287" indent="0">
              <a:buNone/>
              <a:defRPr sz="2400"/>
            </a:lvl3pPr>
            <a:lvl4pPr marL="1371431" indent="0">
              <a:buNone/>
              <a:defRPr sz="2000"/>
            </a:lvl4pPr>
            <a:lvl5pPr marL="1828574" indent="0">
              <a:buNone/>
              <a:defRPr sz="2000"/>
            </a:lvl5pPr>
            <a:lvl6pPr marL="2285717" indent="0">
              <a:buNone/>
              <a:defRPr sz="2000"/>
            </a:lvl6pPr>
            <a:lvl7pPr marL="2742861" indent="0">
              <a:buNone/>
              <a:defRPr sz="2000"/>
            </a:lvl7pPr>
            <a:lvl8pPr marL="3200004" indent="0">
              <a:buNone/>
              <a:defRPr sz="2000"/>
            </a:lvl8pPr>
            <a:lvl9pPr marL="3657148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4" indent="0">
              <a:buNone/>
              <a:defRPr sz="1200"/>
            </a:lvl2pPr>
            <a:lvl3pPr marL="914287" indent="0">
              <a:buNone/>
              <a:defRPr sz="1000"/>
            </a:lvl3pPr>
            <a:lvl4pPr marL="1371431" indent="0">
              <a:buNone/>
              <a:defRPr sz="900"/>
            </a:lvl4pPr>
            <a:lvl5pPr marL="1828574" indent="0">
              <a:buNone/>
              <a:defRPr sz="900"/>
            </a:lvl5pPr>
            <a:lvl6pPr marL="2285717" indent="0">
              <a:buNone/>
              <a:defRPr sz="900"/>
            </a:lvl6pPr>
            <a:lvl7pPr marL="2742861" indent="0">
              <a:buNone/>
              <a:defRPr sz="900"/>
            </a:lvl7pPr>
            <a:lvl8pPr marL="3200004" indent="0">
              <a:buNone/>
              <a:defRPr sz="900"/>
            </a:lvl8pPr>
            <a:lvl9pPr marL="365714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EF414-1061-45F1-B105-C593B3F97D1A}" type="datetime1">
              <a:rPr lang="ru-RU"/>
              <a:pPr>
                <a:defRPr/>
              </a:pPr>
              <a:t>30.05.2017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презентация томского аэропорта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D2931-A729-4757-84ED-7570445C8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55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5" rIns="91428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  <a:endParaRPr lang="ru-RU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l" defTabSz="457144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3D636E0-22EA-4668-BEAD-09FFCAAC7BDB}" type="datetime1">
              <a:rPr lang="ru-RU"/>
              <a:pPr>
                <a:defRPr/>
              </a:pPr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ctr" defTabSz="457144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презентация томского аэропорта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28" tIns="45715" rIns="91428" bIns="45715" numCol="1" anchor="ctr" anchorCtr="0" compatLnSpc="1">
            <a:prstTxWarp prst="textNoShape">
              <a:avLst/>
            </a:prstTxWarp>
          </a:bodyPr>
          <a:lstStyle>
            <a:lvl1pPr algn="r" defTabSz="455613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76FDD5C-9FDC-450E-BFCA-9221CB985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sldNum="0" hdr="0" dt="0"/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Arial" charset="0"/>
          <a:cs typeface="Arial" charset="0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Arial" charset="0"/>
          <a:cs typeface="Arial" charset="0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Arial" charset="0"/>
          <a:cs typeface="Arial" charset="0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Arial" charset="0"/>
          <a:cs typeface="Arial" charset="0"/>
        </a:defRPr>
      </a:lvl5pPr>
      <a:lvl6pPr marL="400827" algn="ctr" defTabSz="456498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6pPr>
      <a:lvl7pPr marL="801654" algn="ctr" defTabSz="456498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7pPr>
      <a:lvl8pPr marL="1202482" algn="ctr" defTabSz="456498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8pPr>
      <a:lvl9pPr marL="1603309" algn="ctr" defTabSz="456498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5pPr>
      <a:lvl6pPr marL="2514289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3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6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9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8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5" rIns="91428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  <a:endParaRPr lang="ru-RU" smtClean="0"/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l" defTabSz="457144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28D4BBD-1A9E-4914-A077-B6A56F3FDE7A}" type="datetime1">
              <a:rPr lang="ru-RU"/>
              <a:pPr>
                <a:defRPr/>
              </a:pPr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ctr" defTabSz="457144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презентация томского аэропорта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28" tIns="45715" rIns="91428" bIns="45715" numCol="1" anchor="ctr" anchorCtr="0" compatLnSpc="1">
            <a:prstTxWarp prst="textNoShape">
              <a:avLst/>
            </a:prstTxWarp>
          </a:bodyPr>
          <a:lstStyle>
            <a:lvl1pPr algn="r" defTabSz="455613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03CCA9D-4967-408F-B31E-E9A3CF9585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sldNum="0" hdr="0" dt="0"/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400827" algn="ctr" defTabSz="456498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6pPr>
      <a:lvl7pPr marL="801654" algn="ctr" defTabSz="456498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7pPr>
      <a:lvl8pPr marL="1202482" algn="ctr" defTabSz="456498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8pPr>
      <a:lvl9pPr marL="1603309" algn="ctr" defTabSz="456498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289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3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6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9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8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5" rIns="91428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  <a:endParaRPr lang="ru-RU" smtClean="0"/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l" defTabSz="457144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D78BE56-11E8-4ED0-AD86-166FD267A932}" type="datetime1">
              <a:rPr lang="ru-RU"/>
              <a:pPr>
                <a:defRPr/>
              </a:pPr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ctr" defTabSz="457144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презентация томского аэропорта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28" tIns="45715" rIns="91428" bIns="45715" numCol="1" anchor="ctr" anchorCtr="0" compatLnSpc="1">
            <a:prstTxWarp prst="textNoShape">
              <a:avLst/>
            </a:prstTxWarp>
          </a:bodyPr>
          <a:lstStyle>
            <a:lvl1pPr algn="r" defTabSz="455613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3A0D1EC-D124-4CE5-8390-8ADF1E11D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sldNum="0" hdr="0" dt="0"/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Arial" charset="0"/>
          <a:cs typeface="Arial" charset="0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Arial" charset="0"/>
          <a:cs typeface="Arial" charset="0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Arial" charset="0"/>
          <a:cs typeface="Arial" charset="0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Arial" charset="0"/>
          <a:cs typeface="Arial" charset="0"/>
        </a:defRPr>
      </a:lvl5pPr>
      <a:lvl6pPr marL="400827" algn="ctr" defTabSz="456498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6pPr>
      <a:lvl7pPr marL="801654" algn="ctr" defTabSz="456498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7pPr>
      <a:lvl8pPr marL="1202482" algn="ctr" defTabSz="456498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8pPr>
      <a:lvl9pPr marL="1603309" algn="ctr" defTabSz="456498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5pPr>
      <a:lvl6pPr marL="2514289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3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6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9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8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5" rIns="91428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  <a:endParaRPr lang="ru-RU" smtClean="0"/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l" defTabSz="457144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2B827E3-0236-45AB-8C24-42F3CB57CD52}" type="datetime1">
              <a:rPr lang="ru-RU"/>
              <a:pPr>
                <a:defRPr/>
              </a:pPr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ctr" defTabSz="457144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презентация томского аэропорта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r" defTabSz="457144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1EFCF3-A60F-4994-989A-14CB826028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sldNum="0" hdr="0" dt="0"/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400827" algn="ctr" defTabSz="456498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6pPr>
      <a:lvl7pPr marL="801654" algn="ctr" defTabSz="456498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7pPr>
      <a:lvl8pPr marL="1202482" algn="ctr" defTabSz="456498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8pPr>
      <a:lvl9pPr marL="1603309" algn="ctr" defTabSz="456498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289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3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6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9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8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tna@tomskairport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азвание 7"/>
          <p:cNvSpPr>
            <a:spLocks noGrp="1"/>
          </p:cNvSpPr>
          <p:nvPr>
            <p:ph type="title"/>
          </p:nvPr>
        </p:nvSpPr>
        <p:spPr>
          <a:xfrm>
            <a:off x="179512" y="240370"/>
            <a:ext cx="8856984" cy="1172406"/>
          </a:xfrm>
        </p:spPr>
        <p:txBody>
          <a:bodyPr lIns="0" tIns="0" rIns="0" bIns="0"/>
          <a:lstStyle/>
          <a:p>
            <a:pPr algn="l" eaLnBrk="1" hangingPunct="1">
              <a:lnSpc>
                <a:spcPts val="3600"/>
              </a:lnSpc>
            </a:pPr>
            <a:r>
              <a:rPr lang="ru-RU" sz="2400" dirty="0" smtClean="0">
                <a:solidFill>
                  <a:srgbClr val="0070C0"/>
                </a:solidFill>
              </a:rPr>
              <a:t>Международный аэропорт Томск: достижения, перспективы, взаимодействие с туристическим бизнесом</a:t>
            </a:r>
          </a:p>
        </p:txBody>
      </p:sp>
      <p:sp>
        <p:nvSpPr>
          <p:cNvPr id="16387" name="Название 7"/>
          <p:cNvSpPr txBox="1">
            <a:spLocks/>
          </p:cNvSpPr>
          <p:nvPr/>
        </p:nvSpPr>
        <p:spPr bwMode="auto">
          <a:xfrm>
            <a:off x="2723554" y="5752554"/>
            <a:ext cx="79342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520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20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20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20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20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ts val="3325"/>
              </a:lnSpc>
            </a:pPr>
            <a:r>
              <a:rPr kumimoji="1" lang="ru-RU" sz="2800" i="1" dirty="0" smtClean="0"/>
              <a:t>Роман Фроленко</a:t>
            </a:r>
          </a:p>
          <a:p>
            <a:pPr eaLnBrk="1" hangingPunct="1">
              <a:lnSpc>
                <a:spcPts val="3325"/>
              </a:lnSpc>
            </a:pPr>
            <a:r>
              <a:rPr kumimoji="1" lang="ru-RU" sz="2000" i="1" dirty="0" smtClean="0"/>
              <a:t>Директор</a:t>
            </a:r>
            <a:r>
              <a:rPr kumimoji="1" lang="ru-RU" sz="1400" i="1" dirty="0" smtClean="0"/>
              <a:t> </a:t>
            </a:r>
          </a:p>
        </p:txBody>
      </p:sp>
      <p:sp>
        <p:nvSpPr>
          <p:cNvPr id="16388" name="TextBox 25"/>
          <p:cNvSpPr txBox="1">
            <a:spLocks noChangeArrowheads="1"/>
          </p:cNvSpPr>
          <p:nvPr/>
        </p:nvSpPr>
        <p:spPr bwMode="auto">
          <a:xfrm>
            <a:off x="0" y="4797425"/>
            <a:ext cx="2700338" cy="1990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kumimoji="1" lang="ru-RU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6389" name="Изображение 26" descr="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4976813"/>
            <a:ext cx="230505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Изображение 29" descr="Скотникова С.А.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1556792"/>
            <a:ext cx="7272808" cy="339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5"/>
          <p:cNvSpPr>
            <a:spLocks noChangeArrowheads="1"/>
          </p:cNvSpPr>
          <p:nvPr/>
        </p:nvSpPr>
        <p:spPr bwMode="auto">
          <a:xfrm>
            <a:off x="312738" y="3309938"/>
            <a:ext cx="4502150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1600">
                <a:latin typeface="Calibri" pitchFamily="34" charset="0"/>
              </a:rPr>
              <a:t>   </a:t>
            </a: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   </a:t>
            </a:r>
          </a:p>
          <a:p>
            <a:endParaRPr lang="ru-RU" b="1">
              <a:latin typeface="Calibri" pitchFamily="34" charset="0"/>
            </a:endParaRPr>
          </a:p>
          <a:p>
            <a:endParaRPr lang="ru-RU" sz="1600">
              <a:latin typeface="Calibri" pitchFamily="34" charset="0"/>
            </a:endParaRPr>
          </a:p>
          <a:p>
            <a:endParaRPr lang="ru-RU" sz="1600">
              <a:latin typeface="Calibri" pitchFamily="34" charset="0"/>
            </a:endParaRPr>
          </a:p>
          <a:p>
            <a:endParaRPr lang="ru-RU" sz="1400"/>
          </a:p>
        </p:txBody>
      </p:sp>
      <p:sp>
        <p:nvSpPr>
          <p:cNvPr id="11" name="Название 7"/>
          <p:cNvSpPr txBox="1">
            <a:spLocks/>
          </p:cNvSpPr>
          <p:nvPr/>
        </p:nvSpPr>
        <p:spPr bwMode="auto">
          <a:xfrm>
            <a:off x="439738" y="332656"/>
            <a:ext cx="8520112" cy="47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0" rIns="0" bIns="0" anchor="ctr"/>
          <a:lstStyle>
            <a:lvl1pPr defTabSz="455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kumimoji="1" lang="ru-RU" sz="3200" dirty="0"/>
              <a:t>Аэропорт Томск. Маршрутная сеть - 2017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88014" y="1763909"/>
            <a:ext cx="3829840" cy="307750"/>
          </a:xfrm>
          <a:prstGeom prst="rect">
            <a:avLst/>
          </a:prstGeom>
          <a:noFill/>
        </p:spPr>
        <p:txBody>
          <a:bodyPr wrap="none" lIns="91413" tIns="45707" rIns="91413" bIns="45707" rtlCol="0">
            <a:spAutoFit/>
          </a:bodyPr>
          <a:lstStyle/>
          <a:p>
            <a:pPr defTabSz="914125"/>
            <a:r>
              <a:rPr lang="ru-RU" sz="1400" b="1" dirty="0">
                <a:solidFill>
                  <a:srgbClr val="002060"/>
                </a:solidFill>
              </a:rPr>
              <a:t>Аэропорт Томск. Маршрутная сеть - 2016</a:t>
            </a:r>
          </a:p>
        </p:txBody>
      </p:sp>
      <p:pic>
        <p:nvPicPr>
          <p:cNvPr id="10" name="Picture 4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83"/>
          <a:stretch/>
        </p:blipFill>
        <p:spPr bwMode="auto">
          <a:xfrm>
            <a:off x="1459272" y="1444403"/>
            <a:ext cx="6897026" cy="43589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Овал 11"/>
          <p:cNvSpPr/>
          <p:nvPr/>
        </p:nvSpPr>
        <p:spPr>
          <a:xfrm>
            <a:off x="5368502" y="2670577"/>
            <a:ext cx="238165" cy="206327"/>
          </a:xfrm>
          <a:prstGeom prst="ellipse">
            <a:avLst/>
          </a:prstGeom>
          <a:solidFill>
            <a:srgbClr val="1F497D">
              <a:lumMod val="75000"/>
            </a:srgbClr>
          </a:solidFill>
          <a:ln w="25400" cap="rnd" cmpd="sng" algn="ctr">
            <a:solidFill>
              <a:srgbClr val="1F497D">
                <a:lumMod val="75000"/>
              </a:srgbClr>
            </a:solidFill>
            <a:prstDash val="solid"/>
          </a:ln>
          <a:effectLst/>
        </p:spPr>
        <p:txBody>
          <a:bodyPr lIns="91413" tIns="45707" rIns="91413" bIns="45707" anchor="ctr"/>
          <a:lstStyle/>
          <a:p>
            <a:pPr algn="ctr" defTabSz="456361">
              <a:defRPr/>
            </a:pPr>
            <a:endParaRPr kumimoji="1" lang="ru-RU" sz="1400" b="1" kern="0" dirty="0">
              <a:solidFill>
                <a:sysClr val="window" lastClr="FFFFFF"/>
              </a:solidFill>
              <a:latin typeface="Calibri"/>
              <a:cs typeface="Arial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219594" y="2392325"/>
            <a:ext cx="798545" cy="230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3" tIns="45707" rIns="91413" bIns="45707">
            <a:spAutoFit/>
          </a:bodyPr>
          <a:lstStyle/>
          <a:p>
            <a:pPr defTabSz="456361">
              <a:defRPr/>
            </a:pPr>
            <a:r>
              <a:rPr kumimoji="1" lang="ru-RU" sz="900" b="1" kern="0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ТОМСК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1628955" y="1761197"/>
            <a:ext cx="7119509" cy="4042185"/>
            <a:chOff x="1279501" y="1872099"/>
            <a:chExt cx="7119508" cy="4042183"/>
          </a:xfrm>
        </p:grpSpPr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1859994" y="3470862"/>
              <a:ext cx="782123" cy="234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456361">
                <a:defRPr/>
              </a:pPr>
              <a:r>
                <a:rPr kumimoji="1" lang="ru-RU" sz="900" b="1" kern="0" dirty="0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Анапа</a:t>
              </a:r>
            </a:p>
          </p:txBody>
        </p:sp>
        <p:cxnSp>
          <p:nvCxnSpPr>
            <p:cNvPr id="16" name="Прямая соединительная линия 15"/>
            <p:cNvCxnSpPr>
              <a:stCxn id="12" idx="2"/>
              <a:endCxn id="63" idx="6"/>
            </p:cNvCxnSpPr>
            <p:nvPr/>
          </p:nvCxnSpPr>
          <p:spPr>
            <a:xfrm flipH="1" flipV="1">
              <a:off x="3960392" y="2582943"/>
              <a:ext cx="1130664" cy="301700"/>
            </a:xfrm>
            <a:prstGeom prst="line">
              <a:avLst/>
            </a:prstGeom>
            <a:noFill/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</p:cxnSp>
        <p:sp>
          <p:nvSpPr>
            <p:cNvPr id="17" name="Овал 16"/>
            <p:cNvSpPr/>
            <p:nvPr/>
          </p:nvSpPr>
          <p:spPr>
            <a:xfrm>
              <a:off x="6161600" y="2907829"/>
              <a:ext cx="72120" cy="45719"/>
            </a:xfrm>
            <a:prstGeom prst="ellipse">
              <a:avLst/>
            </a:prstGeom>
            <a:solidFill>
              <a:srgbClr val="1F497D">
                <a:lumMod val="75000"/>
              </a:srgbClr>
            </a:solidFill>
            <a:ln w="25400" cap="rnd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456361">
                <a:defRPr/>
              </a:pPr>
              <a:endParaRPr kumimoji="1" lang="ru-RU" b="1" kern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5706107" y="2763583"/>
              <a:ext cx="56005" cy="54136"/>
            </a:xfrm>
            <a:prstGeom prst="ellipse">
              <a:avLst/>
            </a:prstGeom>
            <a:solidFill>
              <a:srgbClr val="1F497D">
                <a:lumMod val="75000"/>
              </a:srgbClr>
            </a:solidFill>
            <a:ln w="25400" cap="rnd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456361">
                <a:defRPr/>
              </a:pPr>
              <a:endParaRPr kumimoji="1" lang="ru-RU" b="1" kern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7236296" y="5679785"/>
              <a:ext cx="56005" cy="54136"/>
            </a:xfrm>
            <a:prstGeom prst="ellipse">
              <a:avLst/>
            </a:prstGeom>
            <a:solidFill>
              <a:srgbClr val="1F497D">
                <a:lumMod val="75000"/>
              </a:srgbClr>
            </a:solidFill>
            <a:ln w="25400" cap="rnd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456361">
                <a:defRPr/>
              </a:pPr>
              <a:endParaRPr kumimoji="1" lang="ru-RU" b="1" kern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4270202" y="1872099"/>
              <a:ext cx="527997" cy="219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456361">
                <a:defRPr/>
              </a:pPr>
              <a:r>
                <a:rPr kumimoji="1" lang="ru-RU" sz="800" b="1" kern="0" dirty="0">
                  <a:solidFill>
                    <a:srgbClr val="4F81BD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Игарка</a:t>
              </a:r>
            </a:p>
          </p:txBody>
        </p:sp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6058319" y="5679786"/>
              <a:ext cx="813622" cy="234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456361">
                <a:defRPr/>
              </a:pPr>
              <a:r>
                <a:rPr kumimoji="1" lang="ru-RU" sz="900" b="1" kern="0" dirty="0">
                  <a:solidFill>
                    <a:srgbClr val="4F81BD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Пхукет</a:t>
              </a:r>
            </a:p>
          </p:txBody>
        </p:sp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7302545" y="5541747"/>
              <a:ext cx="1096464" cy="234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456361">
                <a:defRPr/>
              </a:pPr>
              <a:r>
                <a:rPr kumimoji="1" lang="ru-RU" sz="900" b="1" kern="0" dirty="0" err="1" smtClean="0">
                  <a:solidFill>
                    <a:srgbClr val="4F81BD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Камрань</a:t>
              </a:r>
              <a:endParaRPr kumimoji="1" lang="ru-RU" sz="900" b="1" kern="0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1279501" y="2332766"/>
              <a:ext cx="1289597" cy="234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456361">
                <a:defRPr/>
              </a:pPr>
              <a:r>
                <a:rPr kumimoji="1" lang="en-US" sz="900" b="1" kern="0" dirty="0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kumimoji="1" lang="ru-RU" sz="900" b="1" kern="0" dirty="0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Санкт-Петербург</a:t>
              </a:r>
            </a:p>
          </p:txBody>
        </p:sp>
        <p:cxnSp>
          <p:nvCxnSpPr>
            <p:cNvPr id="24" name="Прямая соединительная линия 23"/>
            <p:cNvCxnSpPr>
              <a:stCxn id="12" idx="5"/>
              <a:endCxn id="25" idx="1"/>
            </p:cNvCxnSpPr>
            <p:nvPr/>
          </p:nvCxnSpPr>
          <p:spPr>
            <a:xfrm>
              <a:off x="5294342" y="2957589"/>
              <a:ext cx="1294971" cy="2840926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</p:cxnSp>
        <p:sp>
          <p:nvSpPr>
            <p:cNvPr id="25" name="Овал 24"/>
            <p:cNvSpPr/>
            <p:nvPr/>
          </p:nvSpPr>
          <p:spPr>
            <a:xfrm>
              <a:off x="6581111" y="5790587"/>
              <a:ext cx="56005" cy="54136"/>
            </a:xfrm>
            <a:prstGeom prst="ellipse">
              <a:avLst/>
            </a:prstGeom>
            <a:solidFill>
              <a:srgbClr val="1F497D">
                <a:lumMod val="75000"/>
              </a:srgbClr>
            </a:solidFill>
            <a:ln w="25400" cap="rnd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456361">
                <a:defRPr/>
              </a:pPr>
              <a:endParaRPr kumimoji="1" lang="ru-RU" b="1" kern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cxnSp>
          <p:nvCxnSpPr>
            <p:cNvPr id="26" name="Прямая соединительная линия 25"/>
            <p:cNvCxnSpPr>
              <a:stCxn id="12" idx="5"/>
              <a:endCxn id="19" idx="1"/>
            </p:cNvCxnSpPr>
            <p:nvPr/>
          </p:nvCxnSpPr>
          <p:spPr>
            <a:xfrm>
              <a:off x="5294342" y="2957589"/>
              <a:ext cx="1950156" cy="2730124"/>
            </a:xfrm>
            <a:prstGeom prst="lin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</a:ln>
            <a:effectLst/>
          </p:spPr>
        </p:cxn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5393547" y="2599472"/>
              <a:ext cx="1099410" cy="234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456361">
                <a:defRPr/>
              </a:pPr>
              <a:r>
                <a:rPr kumimoji="1" lang="ru-RU" sz="900" b="1" kern="0" dirty="0">
                  <a:solidFill>
                    <a:srgbClr val="4F81BD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Красноярск</a:t>
              </a:r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>
              <a:off x="5776152" y="2790651"/>
              <a:ext cx="387420" cy="134294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25000"/>
                </a:schemeClr>
              </a:solidFill>
              <a:prstDash val="solid"/>
            </a:ln>
            <a:effectLst/>
          </p:spPr>
        </p:cxnSp>
        <p:sp>
          <p:nvSpPr>
            <p:cNvPr id="29" name="Rectangle 10"/>
            <p:cNvSpPr>
              <a:spLocks noChangeArrowheads="1"/>
            </p:cNvSpPr>
            <p:nvPr/>
          </p:nvSpPr>
          <p:spPr bwMode="auto">
            <a:xfrm>
              <a:off x="2251056" y="2618837"/>
              <a:ext cx="782123" cy="234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456361">
                <a:defRPr/>
              </a:pPr>
              <a:r>
                <a:rPr kumimoji="1" lang="ru-RU" sz="900" b="1" kern="0" dirty="0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Москва</a:t>
              </a:r>
            </a:p>
          </p:txBody>
        </p:sp>
        <p:cxnSp>
          <p:nvCxnSpPr>
            <p:cNvPr id="30" name="Прямая соединительная линия 29"/>
            <p:cNvCxnSpPr>
              <a:stCxn id="46" idx="6"/>
              <a:endCxn id="12" idx="2"/>
            </p:cNvCxnSpPr>
            <p:nvPr/>
          </p:nvCxnSpPr>
          <p:spPr>
            <a:xfrm>
              <a:off x="1755783" y="2563803"/>
              <a:ext cx="3335273" cy="320840"/>
            </a:xfrm>
            <a:prstGeom prst="line">
              <a:avLst/>
            </a:prstGeom>
            <a:noFill/>
            <a:ln w="9525" cap="flat" cmpd="sng" algn="ctr">
              <a:solidFill>
                <a:srgbClr val="1F497D"/>
              </a:solidFill>
              <a:prstDash val="solid"/>
            </a:ln>
            <a:effectLst/>
          </p:spPr>
        </p:cxnSp>
        <p:cxnSp>
          <p:nvCxnSpPr>
            <p:cNvPr id="31" name="Прямая соединительная линия 30"/>
            <p:cNvCxnSpPr>
              <a:stCxn id="43" idx="6"/>
              <a:endCxn id="12" idx="2"/>
            </p:cNvCxnSpPr>
            <p:nvPr/>
          </p:nvCxnSpPr>
          <p:spPr>
            <a:xfrm flipV="1">
              <a:off x="2504924" y="2884642"/>
              <a:ext cx="2586132" cy="725617"/>
            </a:xfrm>
            <a:prstGeom prst="line">
              <a:avLst/>
            </a:prstGeom>
            <a:noFill/>
            <a:ln w="9525" cap="flat" cmpd="sng" algn="ctr">
              <a:solidFill>
                <a:srgbClr val="1F497D"/>
              </a:solidFill>
              <a:prstDash val="solid"/>
            </a:ln>
            <a:effectLst/>
          </p:spPr>
        </p:cxnSp>
        <p:sp>
          <p:nvSpPr>
            <p:cNvPr id="32" name="Rectangle 10"/>
            <p:cNvSpPr>
              <a:spLocks noChangeArrowheads="1"/>
            </p:cNvSpPr>
            <p:nvPr/>
          </p:nvSpPr>
          <p:spPr bwMode="auto">
            <a:xfrm>
              <a:off x="2217612" y="3556839"/>
              <a:ext cx="782123" cy="234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456361">
                <a:defRPr/>
              </a:pPr>
              <a:r>
                <a:rPr kumimoji="1" lang="ru-RU" sz="900" b="1" kern="0" dirty="0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Сочи</a:t>
              </a:r>
            </a:p>
          </p:txBody>
        </p:sp>
        <p:cxnSp>
          <p:nvCxnSpPr>
            <p:cNvPr id="33" name="Прямая соединительная линия 32"/>
            <p:cNvCxnSpPr>
              <a:stCxn id="48" idx="5"/>
              <a:endCxn id="12" idx="1"/>
            </p:cNvCxnSpPr>
            <p:nvPr/>
          </p:nvCxnSpPr>
          <p:spPr>
            <a:xfrm>
              <a:off x="4828452" y="2582943"/>
              <a:ext cx="297482" cy="228752"/>
            </a:xfrm>
            <a:prstGeom prst="line">
              <a:avLst/>
            </a:prstGeom>
            <a:noFill/>
            <a:ln w="9525" cap="flat" cmpd="sng" algn="ctr">
              <a:solidFill>
                <a:srgbClr val="1F497D"/>
              </a:solidFill>
              <a:prstDash val="solid"/>
            </a:ln>
            <a:effectLst/>
          </p:spPr>
        </p:cxn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4514267" y="2332766"/>
              <a:ext cx="964739" cy="234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456361">
                <a:defRPr/>
              </a:pPr>
              <a:r>
                <a:rPr kumimoji="1" lang="ru-RU" sz="900" b="1" kern="0" dirty="0">
                  <a:solidFill>
                    <a:srgbClr val="4F81BD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Стрежевой</a:t>
              </a:r>
            </a:p>
          </p:txBody>
        </p:sp>
        <p:cxnSp>
          <p:nvCxnSpPr>
            <p:cNvPr id="35" name="Прямая соединительная линия 34"/>
            <p:cNvCxnSpPr>
              <a:stCxn id="44" idx="6"/>
              <a:endCxn id="12" idx="2"/>
            </p:cNvCxnSpPr>
            <p:nvPr/>
          </p:nvCxnSpPr>
          <p:spPr>
            <a:xfrm flipV="1">
              <a:off x="2296792" y="2884642"/>
              <a:ext cx="2794264" cy="649338"/>
            </a:xfrm>
            <a:prstGeom prst="line">
              <a:avLst/>
            </a:prstGeom>
            <a:noFill/>
            <a:ln w="9525" cap="flat" cmpd="sng" algn="ctr">
              <a:solidFill>
                <a:srgbClr val="1F497D"/>
              </a:solidFill>
              <a:prstDash val="solid"/>
            </a:ln>
            <a:effectLst/>
          </p:spPr>
        </p:cxnSp>
        <p:cxnSp>
          <p:nvCxnSpPr>
            <p:cNvPr id="36" name="Прямая соединительная линия 35"/>
            <p:cNvCxnSpPr>
              <a:stCxn id="49" idx="5"/>
              <a:endCxn id="12" idx="1"/>
            </p:cNvCxnSpPr>
            <p:nvPr/>
          </p:nvCxnSpPr>
          <p:spPr>
            <a:xfrm>
              <a:off x="4538998" y="2478928"/>
              <a:ext cx="586936" cy="332767"/>
            </a:xfrm>
            <a:prstGeom prst="line">
              <a:avLst/>
            </a:prstGeom>
            <a:noFill/>
            <a:ln w="9525" cap="flat" cmpd="sng" algn="ctr">
              <a:solidFill>
                <a:srgbClr val="1F497D"/>
              </a:solidFill>
              <a:prstDash val="solid"/>
            </a:ln>
            <a:effectLst/>
          </p:spPr>
        </p:cxnSp>
        <p:sp>
          <p:nvSpPr>
            <p:cNvPr id="37" name="Rectangle 10"/>
            <p:cNvSpPr>
              <a:spLocks noChangeArrowheads="1"/>
            </p:cNvSpPr>
            <p:nvPr/>
          </p:nvSpPr>
          <p:spPr bwMode="auto">
            <a:xfrm>
              <a:off x="4080673" y="2254398"/>
              <a:ext cx="703476" cy="234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456361">
                <a:defRPr/>
              </a:pPr>
              <a:r>
                <a:rPr kumimoji="1" lang="ru-RU" sz="900" b="1" kern="0" dirty="0">
                  <a:solidFill>
                    <a:srgbClr val="4F81BD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Сургут</a:t>
              </a:r>
            </a:p>
          </p:txBody>
        </p:sp>
        <p:cxnSp>
          <p:nvCxnSpPr>
            <p:cNvPr id="38" name="Прямая соединительная линия 37"/>
            <p:cNvCxnSpPr>
              <a:stCxn id="47" idx="5"/>
              <a:endCxn id="12" idx="1"/>
            </p:cNvCxnSpPr>
            <p:nvPr/>
          </p:nvCxnSpPr>
          <p:spPr>
            <a:xfrm>
              <a:off x="4462275" y="2627731"/>
              <a:ext cx="663659" cy="183964"/>
            </a:xfrm>
            <a:prstGeom prst="line">
              <a:avLst/>
            </a:prstGeom>
            <a:noFill/>
            <a:ln w="9525" cap="flat" cmpd="sng" algn="ctr">
              <a:solidFill>
                <a:srgbClr val="1F497D"/>
              </a:solidFill>
              <a:prstDash val="solid"/>
            </a:ln>
            <a:effectLst/>
          </p:spPr>
        </p:cxnSp>
        <p:sp>
          <p:nvSpPr>
            <p:cNvPr id="39" name="Rectangle 10"/>
            <p:cNvSpPr>
              <a:spLocks noChangeArrowheads="1"/>
            </p:cNvSpPr>
            <p:nvPr/>
          </p:nvSpPr>
          <p:spPr bwMode="auto">
            <a:xfrm>
              <a:off x="3962769" y="2580906"/>
              <a:ext cx="1045559" cy="234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456361">
                <a:defRPr/>
              </a:pPr>
              <a:r>
                <a:rPr kumimoji="1" lang="ru-RU" sz="900" b="1" kern="0" dirty="0">
                  <a:solidFill>
                    <a:srgbClr val="4F81BD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Нижневартовск</a:t>
              </a:r>
            </a:p>
          </p:txBody>
        </p:sp>
        <p:cxnSp>
          <p:nvCxnSpPr>
            <p:cNvPr id="40" name="Прямая соединительная линия 39"/>
            <p:cNvCxnSpPr>
              <a:stCxn id="12" idx="6"/>
              <a:endCxn id="51" idx="2"/>
            </p:cNvCxnSpPr>
            <p:nvPr/>
          </p:nvCxnSpPr>
          <p:spPr>
            <a:xfrm>
              <a:off x="5329220" y="2884642"/>
              <a:ext cx="418930" cy="253869"/>
            </a:xfrm>
            <a:prstGeom prst="line">
              <a:avLst/>
            </a:prstGeom>
            <a:noFill/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4561484" y="2102447"/>
              <a:ext cx="584018" cy="701305"/>
            </a:xfrm>
            <a:prstGeom prst="line">
              <a:avLst/>
            </a:prstGeom>
            <a:noFill/>
            <a:ln w="9525" cap="flat" cmpd="sng" algn="ctr">
              <a:solidFill>
                <a:srgbClr val="1F497D"/>
              </a:solidFill>
              <a:prstDash val="solid"/>
            </a:ln>
            <a:effectLst/>
          </p:spPr>
        </p:cxnSp>
        <p:sp>
          <p:nvSpPr>
            <p:cNvPr id="42" name="Rectangle 10"/>
            <p:cNvSpPr>
              <a:spLocks noChangeArrowheads="1"/>
            </p:cNvSpPr>
            <p:nvPr/>
          </p:nvSpPr>
          <p:spPr bwMode="auto">
            <a:xfrm>
              <a:off x="5468716" y="3111443"/>
              <a:ext cx="813622" cy="234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456361">
                <a:defRPr/>
              </a:pPr>
              <a:r>
                <a:rPr kumimoji="1" lang="ru-RU" sz="900" b="1" kern="0" dirty="0">
                  <a:solidFill>
                    <a:srgbClr val="4F81BD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Абакан</a:t>
              </a:r>
            </a:p>
          </p:txBody>
        </p:sp>
        <p:sp>
          <p:nvSpPr>
            <p:cNvPr id="43" name="Овал 42"/>
            <p:cNvSpPr/>
            <p:nvPr/>
          </p:nvSpPr>
          <p:spPr>
            <a:xfrm>
              <a:off x="2448919" y="3583191"/>
              <a:ext cx="56005" cy="54136"/>
            </a:xfrm>
            <a:prstGeom prst="ellipse">
              <a:avLst/>
            </a:prstGeom>
            <a:solidFill>
              <a:srgbClr val="1F497D">
                <a:lumMod val="75000"/>
              </a:srgbClr>
            </a:solidFill>
            <a:ln w="25400" cap="rnd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456361">
                <a:defRPr/>
              </a:pPr>
              <a:endParaRPr kumimoji="1" lang="ru-RU" b="1" kern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44" name="Овал 43"/>
            <p:cNvSpPr/>
            <p:nvPr/>
          </p:nvSpPr>
          <p:spPr>
            <a:xfrm flipH="1" flipV="1">
              <a:off x="2296792" y="3511121"/>
              <a:ext cx="45719" cy="45719"/>
            </a:xfrm>
            <a:prstGeom prst="ellipse">
              <a:avLst/>
            </a:prstGeom>
            <a:solidFill>
              <a:srgbClr val="1F497D">
                <a:lumMod val="75000"/>
              </a:srgbClr>
            </a:solidFill>
            <a:ln w="25400" cap="rnd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456361">
                <a:defRPr/>
              </a:pPr>
              <a:endParaRPr kumimoji="1" lang="ru-RU" b="1" kern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45" name="Овал 44"/>
            <p:cNvSpPr/>
            <p:nvPr/>
          </p:nvSpPr>
          <p:spPr>
            <a:xfrm>
              <a:off x="2704253" y="2811044"/>
              <a:ext cx="56005" cy="56330"/>
            </a:xfrm>
            <a:prstGeom prst="ellipse">
              <a:avLst/>
            </a:prstGeom>
            <a:solidFill>
              <a:srgbClr val="1F497D">
                <a:lumMod val="75000"/>
              </a:srgbClr>
            </a:solidFill>
            <a:ln w="25400" cap="rnd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456361">
                <a:defRPr/>
              </a:pPr>
              <a:endParaRPr kumimoji="1" lang="ru-RU" b="1" kern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46" name="Овал 45"/>
            <p:cNvSpPr/>
            <p:nvPr/>
          </p:nvSpPr>
          <p:spPr>
            <a:xfrm>
              <a:off x="1699778" y="2536735"/>
              <a:ext cx="56005" cy="54136"/>
            </a:xfrm>
            <a:prstGeom prst="ellipse">
              <a:avLst/>
            </a:prstGeom>
            <a:solidFill>
              <a:srgbClr val="1F497D">
                <a:lumMod val="75000"/>
              </a:srgbClr>
            </a:solidFill>
            <a:ln w="25400" cap="rnd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456361">
                <a:defRPr/>
              </a:pPr>
              <a:endParaRPr kumimoji="1" lang="ru-RU" b="1" kern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47" name="Овал 46"/>
            <p:cNvSpPr/>
            <p:nvPr/>
          </p:nvSpPr>
          <p:spPr>
            <a:xfrm>
              <a:off x="4414472" y="2581523"/>
              <a:ext cx="56005" cy="54136"/>
            </a:xfrm>
            <a:prstGeom prst="ellipse">
              <a:avLst/>
            </a:prstGeom>
            <a:solidFill>
              <a:srgbClr val="1F497D">
                <a:lumMod val="75000"/>
              </a:srgbClr>
            </a:solidFill>
            <a:ln w="25400" cap="rnd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456361">
                <a:defRPr/>
              </a:pPr>
              <a:endParaRPr kumimoji="1" lang="ru-RU" b="1" kern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48" name="Овал 47"/>
            <p:cNvSpPr/>
            <p:nvPr/>
          </p:nvSpPr>
          <p:spPr>
            <a:xfrm>
              <a:off x="4780649" y="2536735"/>
              <a:ext cx="56005" cy="54136"/>
            </a:xfrm>
            <a:prstGeom prst="ellipse">
              <a:avLst/>
            </a:prstGeom>
            <a:solidFill>
              <a:srgbClr val="1F497D">
                <a:lumMod val="75000"/>
              </a:srgbClr>
            </a:solidFill>
            <a:ln w="25400" cap="rnd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456361">
                <a:defRPr/>
              </a:pPr>
              <a:endParaRPr kumimoji="1" lang="ru-RU" b="1" kern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49" name="Овал 48"/>
            <p:cNvSpPr/>
            <p:nvPr/>
          </p:nvSpPr>
          <p:spPr>
            <a:xfrm>
              <a:off x="4491195" y="2432720"/>
              <a:ext cx="56005" cy="54136"/>
            </a:xfrm>
            <a:prstGeom prst="ellipse">
              <a:avLst/>
            </a:prstGeom>
            <a:solidFill>
              <a:srgbClr val="1F497D">
                <a:lumMod val="75000"/>
              </a:srgbClr>
            </a:solidFill>
            <a:ln w="25400" cap="rnd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456361">
                <a:defRPr/>
              </a:pPr>
              <a:endParaRPr kumimoji="1" lang="ru-RU" b="1" kern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50" name="Овал 49"/>
            <p:cNvSpPr/>
            <p:nvPr/>
          </p:nvSpPr>
          <p:spPr>
            <a:xfrm>
              <a:off x="4509463" y="2056239"/>
              <a:ext cx="56005" cy="54136"/>
            </a:xfrm>
            <a:prstGeom prst="ellipse">
              <a:avLst/>
            </a:prstGeom>
            <a:solidFill>
              <a:srgbClr val="1F497D">
                <a:lumMod val="75000"/>
              </a:srgbClr>
            </a:solidFill>
            <a:ln w="25400" cap="rnd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456361">
                <a:defRPr/>
              </a:pPr>
              <a:endParaRPr kumimoji="1" lang="ru-RU" b="1" kern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51" name="Овал 50"/>
            <p:cNvSpPr/>
            <p:nvPr/>
          </p:nvSpPr>
          <p:spPr>
            <a:xfrm>
              <a:off x="5748150" y="3111443"/>
              <a:ext cx="56005" cy="54136"/>
            </a:xfrm>
            <a:prstGeom prst="ellipse">
              <a:avLst/>
            </a:prstGeom>
            <a:solidFill>
              <a:srgbClr val="1F497D">
                <a:lumMod val="75000"/>
              </a:srgbClr>
            </a:solidFill>
            <a:ln w="25400" cap="rnd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456361">
                <a:defRPr/>
              </a:pPr>
              <a:endParaRPr kumimoji="1" lang="ru-RU" b="1" kern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52" name="Rectangle 10"/>
            <p:cNvSpPr>
              <a:spLocks noChangeArrowheads="1"/>
            </p:cNvSpPr>
            <p:nvPr/>
          </p:nvSpPr>
          <p:spPr bwMode="auto">
            <a:xfrm>
              <a:off x="6209394" y="2862615"/>
              <a:ext cx="1099410" cy="234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456361">
                <a:defRPr/>
              </a:pPr>
              <a:r>
                <a:rPr kumimoji="1" lang="ru-RU" sz="900" b="1" kern="0" dirty="0">
                  <a:solidFill>
                    <a:srgbClr val="4F81BD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Иркутск</a:t>
              </a:r>
            </a:p>
          </p:txBody>
        </p:sp>
        <p:sp>
          <p:nvSpPr>
            <p:cNvPr id="53" name="Rectangle 10"/>
            <p:cNvSpPr>
              <a:spLocks noChangeArrowheads="1"/>
            </p:cNvSpPr>
            <p:nvPr/>
          </p:nvSpPr>
          <p:spPr bwMode="auto">
            <a:xfrm>
              <a:off x="3145466" y="2427532"/>
              <a:ext cx="849344" cy="219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456361">
                <a:defRPr/>
              </a:pPr>
              <a:r>
                <a:rPr kumimoji="1" lang="ru-RU" sz="800" b="1" kern="0" dirty="0">
                  <a:solidFill>
                    <a:srgbClr val="4F81BD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Екатеринбург</a:t>
              </a:r>
            </a:p>
          </p:txBody>
        </p:sp>
        <p:sp>
          <p:nvSpPr>
            <p:cNvPr id="54" name="Овал 53"/>
            <p:cNvSpPr/>
            <p:nvPr/>
          </p:nvSpPr>
          <p:spPr>
            <a:xfrm>
              <a:off x="5226142" y="3162731"/>
              <a:ext cx="56005" cy="54136"/>
            </a:xfrm>
            <a:prstGeom prst="ellipse">
              <a:avLst/>
            </a:prstGeom>
            <a:solidFill>
              <a:srgbClr val="1F497D">
                <a:lumMod val="75000"/>
              </a:srgbClr>
            </a:solidFill>
            <a:ln w="25400" cap="rnd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456361">
                <a:defRPr/>
              </a:pPr>
              <a:endParaRPr kumimoji="1" lang="ru-RU" b="1" kern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cxnSp>
          <p:nvCxnSpPr>
            <p:cNvPr id="55" name="Прямая соединительная линия 54"/>
            <p:cNvCxnSpPr>
              <a:stCxn id="12" idx="4"/>
            </p:cNvCxnSpPr>
            <p:nvPr/>
          </p:nvCxnSpPr>
          <p:spPr>
            <a:xfrm>
              <a:off x="5484427" y="2854627"/>
              <a:ext cx="116015" cy="166800"/>
            </a:xfrm>
            <a:prstGeom prst="line">
              <a:avLst/>
            </a:prstGeom>
            <a:noFill/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</p:cxn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4871884" y="3143705"/>
              <a:ext cx="689486" cy="234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456361">
                <a:defRPr/>
              </a:pPr>
              <a:r>
                <a:rPr kumimoji="1" lang="ru-RU" sz="900" b="1" kern="0" dirty="0">
                  <a:solidFill>
                    <a:srgbClr val="4F81BD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Барнаул</a:t>
              </a:r>
            </a:p>
          </p:txBody>
        </p:sp>
        <p:sp>
          <p:nvSpPr>
            <p:cNvPr id="57" name="Овал 56"/>
            <p:cNvSpPr/>
            <p:nvPr/>
          </p:nvSpPr>
          <p:spPr>
            <a:xfrm>
              <a:off x="2047294" y="3468695"/>
              <a:ext cx="56005" cy="54136"/>
            </a:xfrm>
            <a:prstGeom prst="ellipse">
              <a:avLst/>
            </a:prstGeom>
            <a:solidFill>
              <a:srgbClr val="1F497D">
                <a:lumMod val="75000"/>
              </a:srgbClr>
            </a:solidFill>
            <a:ln w="25400" cap="rnd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456361">
                <a:defRPr/>
              </a:pPr>
              <a:endParaRPr kumimoji="1" lang="ru-RU" b="1" kern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cxnSp>
          <p:nvCxnSpPr>
            <p:cNvPr id="58" name="Прямая соединительная линия 57"/>
            <p:cNvCxnSpPr>
              <a:stCxn id="57" idx="6"/>
              <a:endCxn id="12" idx="2"/>
            </p:cNvCxnSpPr>
            <p:nvPr/>
          </p:nvCxnSpPr>
          <p:spPr>
            <a:xfrm flipV="1">
              <a:off x="2103299" y="2884642"/>
              <a:ext cx="2987757" cy="611121"/>
            </a:xfrm>
            <a:prstGeom prst="line">
              <a:avLst/>
            </a:prstGeom>
            <a:noFill/>
            <a:ln w="9525" cap="flat" cmpd="sng" algn="ctr">
              <a:solidFill>
                <a:srgbClr val="1F497D"/>
              </a:solidFill>
              <a:prstDash val="solid"/>
            </a:ln>
            <a:effectLst/>
          </p:spPr>
        </p:cxnSp>
        <p:sp>
          <p:nvSpPr>
            <p:cNvPr id="59" name="Rectangle 10"/>
            <p:cNvSpPr>
              <a:spLocks noChangeArrowheads="1"/>
            </p:cNvSpPr>
            <p:nvPr/>
          </p:nvSpPr>
          <p:spPr bwMode="auto">
            <a:xfrm>
              <a:off x="1697679" y="3259053"/>
              <a:ext cx="894578" cy="219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456361">
                <a:defRPr/>
              </a:pPr>
              <a:r>
                <a:rPr kumimoji="1" lang="ru-RU" sz="800" b="1" kern="0" dirty="0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Симферополь</a:t>
              </a:r>
            </a:p>
          </p:txBody>
        </p:sp>
        <p:cxnSp>
          <p:nvCxnSpPr>
            <p:cNvPr id="60" name="Прямая соединительная линия 59"/>
            <p:cNvCxnSpPr>
              <a:stCxn id="64" idx="5"/>
              <a:endCxn id="12" idx="2"/>
            </p:cNvCxnSpPr>
            <p:nvPr/>
          </p:nvCxnSpPr>
          <p:spPr>
            <a:xfrm>
              <a:off x="3603936" y="2628614"/>
              <a:ext cx="1487120" cy="256029"/>
            </a:xfrm>
            <a:prstGeom prst="line">
              <a:avLst/>
            </a:prstGeom>
            <a:noFill/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</p:cxnSp>
        <p:sp>
          <p:nvSpPr>
            <p:cNvPr id="61" name="Rectangle 10"/>
            <p:cNvSpPr>
              <a:spLocks noChangeArrowheads="1"/>
            </p:cNvSpPr>
            <p:nvPr/>
          </p:nvSpPr>
          <p:spPr bwMode="auto">
            <a:xfrm>
              <a:off x="3645864" y="2359257"/>
              <a:ext cx="573052" cy="219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456361">
                <a:defRPr/>
              </a:pPr>
              <a:r>
                <a:rPr kumimoji="1" lang="ru-RU" sz="800" b="1" kern="0" dirty="0">
                  <a:solidFill>
                    <a:srgbClr val="4F81BD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Тюмень</a:t>
              </a:r>
            </a:p>
          </p:txBody>
        </p:sp>
        <p:cxnSp>
          <p:nvCxnSpPr>
            <p:cNvPr id="62" name="Прямая соединительная линия 61"/>
            <p:cNvCxnSpPr>
              <a:endCxn id="12" idx="2"/>
            </p:cNvCxnSpPr>
            <p:nvPr/>
          </p:nvCxnSpPr>
          <p:spPr>
            <a:xfrm>
              <a:off x="3107777" y="2710314"/>
              <a:ext cx="2260722" cy="63420"/>
            </a:xfrm>
            <a:prstGeom prst="line">
              <a:avLst/>
            </a:prstGeom>
            <a:noFill/>
            <a:ln w="9525" cap="flat" cmpd="sng" algn="ctr">
              <a:solidFill>
                <a:srgbClr val="1F497D"/>
              </a:solidFill>
              <a:prstDash val="solid"/>
            </a:ln>
            <a:effectLst/>
          </p:spPr>
        </p:cxnSp>
        <p:sp>
          <p:nvSpPr>
            <p:cNvPr id="63" name="Овал 62"/>
            <p:cNvSpPr/>
            <p:nvPr/>
          </p:nvSpPr>
          <p:spPr>
            <a:xfrm>
              <a:off x="3904387" y="2555875"/>
              <a:ext cx="56005" cy="54136"/>
            </a:xfrm>
            <a:prstGeom prst="ellipse">
              <a:avLst/>
            </a:prstGeom>
            <a:solidFill>
              <a:srgbClr val="1F497D">
                <a:lumMod val="75000"/>
              </a:srgbClr>
            </a:solidFill>
            <a:ln w="25400" cap="rnd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456361">
                <a:defRPr/>
              </a:pPr>
              <a:endParaRPr kumimoji="1" lang="ru-RU" b="1" kern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64" name="Овал 63"/>
            <p:cNvSpPr/>
            <p:nvPr/>
          </p:nvSpPr>
          <p:spPr>
            <a:xfrm>
              <a:off x="3556133" y="2582406"/>
              <a:ext cx="56005" cy="54136"/>
            </a:xfrm>
            <a:prstGeom prst="ellipse">
              <a:avLst/>
            </a:prstGeom>
            <a:solidFill>
              <a:srgbClr val="1F497D">
                <a:lumMod val="75000"/>
              </a:srgbClr>
            </a:solidFill>
            <a:ln w="25400" cap="rnd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456361">
                <a:defRPr/>
              </a:pPr>
              <a:endParaRPr kumimoji="1" lang="ru-RU" b="1" kern="0">
                <a:solidFill>
                  <a:sysClr val="window" lastClr="FFFFFF"/>
                </a:solidFill>
                <a:latin typeface="Calibri"/>
                <a:cs typeface="Arial" charset="0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2074081" y="4258513"/>
            <a:ext cx="3377793" cy="1077192"/>
          </a:xfrm>
          <a:prstGeom prst="rect">
            <a:avLst/>
          </a:prstGeom>
          <a:noFill/>
        </p:spPr>
        <p:txBody>
          <a:bodyPr wrap="none" lIns="91413" tIns="45707" rIns="91413" bIns="45707" rtlCol="0">
            <a:spAutoFit/>
          </a:bodyPr>
          <a:lstStyle/>
          <a:p>
            <a:pPr defTabSz="914125"/>
            <a:r>
              <a:rPr lang="ru-RU" sz="1600" b="1" dirty="0" smtClean="0">
                <a:solidFill>
                  <a:srgbClr val="002060"/>
                </a:solidFill>
              </a:rPr>
              <a:t>21 направление</a:t>
            </a:r>
            <a:endParaRPr lang="ru-RU" sz="1600" b="1" dirty="0">
              <a:solidFill>
                <a:srgbClr val="002060"/>
              </a:solidFill>
            </a:endParaRPr>
          </a:p>
          <a:p>
            <a:pPr defTabSz="914125"/>
            <a:r>
              <a:rPr lang="ru-RU" sz="1600" b="1" dirty="0">
                <a:solidFill>
                  <a:srgbClr val="002060"/>
                </a:solidFill>
              </a:rPr>
              <a:t>4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международных направления</a:t>
            </a:r>
          </a:p>
          <a:p>
            <a:pPr defTabSz="914125"/>
            <a:r>
              <a:rPr lang="ru-RU" sz="1600" b="1" dirty="0">
                <a:solidFill>
                  <a:srgbClr val="002060"/>
                </a:solidFill>
              </a:rPr>
              <a:t>5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узловых </a:t>
            </a:r>
            <a:r>
              <a:rPr lang="ru-RU" sz="1600" b="1" dirty="0" smtClean="0">
                <a:solidFill>
                  <a:srgbClr val="002060"/>
                </a:solidFill>
              </a:rPr>
              <a:t>аэропорта</a:t>
            </a:r>
          </a:p>
          <a:p>
            <a:pPr defTabSz="914125"/>
            <a:r>
              <a:rPr lang="ru-RU" sz="1600" b="1" dirty="0">
                <a:solidFill>
                  <a:srgbClr val="002060"/>
                </a:solidFill>
              </a:rPr>
              <a:t>5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с</a:t>
            </a:r>
            <a:r>
              <a:rPr lang="ru-RU" sz="1600" b="1" dirty="0" smtClean="0">
                <a:solidFill>
                  <a:srgbClr val="002060"/>
                </a:solidFill>
              </a:rPr>
              <a:t>убсидируемых маршрутов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5423871" y="2957169"/>
            <a:ext cx="56005" cy="48167"/>
          </a:xfrm>
          <a:prstGeom prst="ellipse">
            <a:avLst/>
          </a:prstGeom>
          <a:solidFill>
            <a:srgbClr val="1F497D">
              <a:lumMod val="75000"/>
            </a:srgbClr>
          </a:solidFill>
          <a:ln w="25400" cap="rnd" cmpd="sng" algn="ctr">
            <a:solidFill>
              <a:schemeClr val="accent3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defTabSz="456361">
              <a:defRPr/>
            </a:pPr>
            <a:endParaRPr kumimoji="1" lang="ru-RU" b="1" kern="0">
              <a:solidFill>
                <a:sysClr val="window" lastClr="FFFFFF"/>
              </a:solidFill>
              <a:latin typeface="Calibri"/>
              <a:cs typeface="Arial" charset="0"/>
            </a:endParaRPr>
          </a:p>
        </p:txBody>
      </p:sp>
      <p:sp>
        <p:nvSpPr>
          <p:cNvPr id="67" name="Rectangle 10"/>
          <p:cNvSpPr>
            <a:spLocks noChangeArrowheads="1"/>
          </p:cNvSpPr>
          <p:nvPr/>
        </p:nvSpPr>
        <p:spPr bwMode="auto">
          <a:xfrm>
            <a:off x="4601833" y="2856441"/>
            <a:ext cx="91713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6361">
              <a:defRPr/>
            </a:pPr>
            <a:r>
              <a:rPr kumimoji="1" lang="ru-RU" sz="900" b="1" kern="0" dirty="0" smtClean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Новосибирск</a:t>
            </a:r>
            <a:endParaRPr kumimoji="1" lang="ru-RU" sz="900" b="1" kern="0" dirty="0">
              <a:solidFill>
                <a:srgbClr val="4F81B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8" name="Прямая соединительная линия 67"/>
          <p:cNvCxnSpPr>
            <a:stCxn id="12" idx="4"/>
            <a:endCxn id="66" idx="0"/>
          </p:cNvCxnSpPr>
          <p:nvPr/>
        </p:nvCxnSpPr>
        <p:spPr>
          <a:xfrm flipH="1">
            <a:off x="5451874" y="2876904"/>
            <a:ext cx="35711" cy="80265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Овал 68"/>
          <p:cNvSpPr/>
          <p:nvPr/>
        </p:nvSpPr>
        <p:spPr>
          <a:xfrm>
            <a:off x="1600953" y="5929713"/>
            <a:ext cx="56005" cy="48167"/>
          </a:xfrm>
          <a:prstGeom prst="ellipse">
            <a:avLst/>
          </a:prstGeom>
          <a:solidFill>
            <a:srgbClr val="1F497D">
              <a:lumMod val="75000"/>
            </a:srgbClr>
          </a:solidFill>
          <a:ln w="25400" cap="rnd" cmpd="sng" algn="ctr">
            <a:solidFill>
              <a:schemeClr val="accent3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defTabSz="456361">
              <a:defRPr/>
            </a:pPr>
            <a:endParaRPr kumimoji="1" lang="ru-RU" b="1" kern="0">
              <a:solidFill>
                <a:sysClr val="window" lastClr="FFFFFF"/>
              </a:solidFill>
              <a:latin typeface="Calibri"/>
              <a:cs typeface="Arial" charset="0"/>
            </a:endParaRPr>
          </a:p>
        </p:txBody>
      </p:sp>
      <p:sp>
        <p:nvSpPr>
          <p:cNvPr id="70" name="Rectangle 10"/>
          <p:cNvSpPr>
            <a:spLocks noChangeArrowheads="1"/>
          </p:cNvSpPr>
          <p:nvPr/>
        </p:nvSpPr>
        <p:spPr bwMode="auto">
          <a:xfrm>
            <a:off x="1707990" y="5838381"/>
            <a:ext cx="181070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6361">
              <a:defRPr/>
            </a:pPr>
            <a:r>
              <a:rPr kumimoji="1" lang="ru-RU" sz="900" b="1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Узловые аэропорты</a:t>
            </a:r>
            <a:endParaRPr kumimoji="1" lang="ru-RU" sz="900" b="1" kern="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3346036" y="5977880"/>
            <a:ext cx="172654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10"/>
          <p:cNvSpPr>
            <a:spLocks noChangeArrowheads="1"/>
          </p:cNvSpPr>
          <p:nvPr/>
        </p:nvSpPr>
        <p:spPr bwMode="auto">
          <a:xfrm>
            <a:off x="3592681" y="5862464"/>
            <a:ext cx="162691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6361">
              <a:defRPr/>
            </a:pPr>
            <a:r>
              <a:rPr kumimoji="1" lang="ru-RU" sz="900" b="1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Субсидируемые маршруты</a:t>
            </a:r>
            <a:endParaRPr kumimoji="1" lang="ru-RU" sz="900" b="1" kern="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5518964" y="5977880"/>
            <a:ext cx="172654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10"/>
          <p:cNvSpPr>
            <a:spLocks noChangeArrowheads="1"/>
          </p:cNvSpPr>
          <p:nvPr/>
        </p:nvSpPr>
        <p:spPr bwMode="auto">
          <a:xfrm>
            <a:off x="5804396" y="5862464"/>
            <a:ext cx="183420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6361">
              <a:defRPr/>
            </a:pPr>
            <a:r>
              <a:rPr kumimoji="1" lang="ru-RU" sz="900" b="1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Международные направления</a:t>
            </a:r>
            <a:endParaRPr kumimoji="1" lang="ru-RU" sz="900" b="1" kern="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2449600" y="3871885"/>
            <a:ext cx="56005" cy="56330"/>
          </a:xfrm>
          <a:prstGeom prst="ellipse">
            <a:avLst/>
          </a:prstGeom>
          <a:solidFill>
            <a:srgbClr val="1F497D">
              <a:lumMod val="75000"/>
            </a:srgbClr>
          </a:solidFill>
          <a:ln w="25400" cap="rnd" cmpd="sng" algn="ctr">
            <a:solidFill>
              <a:srgbClr val="1F497D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456361">
              <a:defRPr/>
            </a:pPr>
            <a:endParaRPr kumimoji="1" lang="ru-RU" b="1" kern="0">
              <a:solidFill>
                <a:sysClr val="window" lastClr="FFFFFF"/>
              </a:solidFill>
              <a:latin typeface="Calibri"/>
              <a:cs typeface="Arial" charset="0"/>
            </a:endParaRPr>
          </a:p>
        </p:txBody>
      </p:sp>
      <p:cxnSp>
        <p:nvCxnSpPr>
          <p:cNvPr id="76" name="Прямая соединительная линия 75"/>
          <p:cNvCxnSpPr>
            <a:endCxn id="12" idx="3"/>
          </p:cNvCxnSpPr>
          <p:nvPr/>
        </p:nvCxnSpPr>
        <p:spPr>
          <a:xfrm flipV="1">
            <a:off x="2505605" y="2846688"/>
            <a:ext cx="2897775" cy="1053363"/>
          </a:xfrm>
          <a:prstGeom prst="line">
            <a:avLst/>
          </a:prstGeom>
          <a:noFill/>
          <a:ln w="9525" cap="flat" cmpd="sng" algn="ctr">
            <a:solidFill>
              <a:schemeClr val="accent5"/>
            </a:solidFill>
            <a:prstDash val="solid"/>
          </a:ln>
          <a:effectLst/>
        </p:spPr>
      </p:cxnSp>
      <p:sp>
        <p:nvSpPr>
          <p:cNvPr id="77" name="Rectangle 10"/>
          <p:cNvSpPr>
            <a:spLocks noChangeArrowheads="1"/>
          </p:cNvSpPr>
          <p:nvPr/>
        </p:nvSpPr>
        <p:spPr bwMode="auto">
          <a:xfrm>
            <a:off x="1934687" y="3676203"/>
            <a:ext cx="782123" cy="23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6361">
              <a:defRPr/>
            </a:pPr>
            <a:r>
              <a:rPr kumimoji="1" lang="ru-RU" sz="900" b="1" kern="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Анталья</a:t>
            </a:r>
            <a:endParaRPr kumimoji="1" lang="ru-RU" sz="900" b="1" kern="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7079813" y="5459889"/>
            <a:ext cx="56005" cy="54136"/>
          </a:xfrm>
          <a:prstGeom prst="ellipse">
            <a:avLst/>
          </a:prstGeom>
          <a:solidFill>
            <a:srgbClr val="1F497D">
              <a:lumMod val="75000"/>
            </a:srgbClr>
          </a:solidFill>
          <a:ln w="25400" cap="rnd" cmpd="sng" algn="ctr">
            <a:solidFill>
              <a:srgbClr val="1F497D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456361">
              <a:defRPr/>
            </a:pPr>
            <a:endParaRPr kumimoji="1" lang="ru-RU" b="1" kern="0">
              <a:solidFill>
                <a:sysClr val="window" lastClr="FFFFFF"/>
              </a:solidFill>
              <a:latin typeface="Calibri"/>
              <a:cs typeface="Arial" charset="0"/>
            </a:endParaRPr>
          </a:p>
        </p:txBody>
      </p:sp>
      <p:sp>
        <p:nvSpPr>
          <p:cNvPr id="79" name="Rectangle 10"/>
          <p:cNvSpPr>
            <a:spLocks noChangeArrowheads="1"/>
          </p:cNvSpPr>
          <p:nvPr/>
        </p:nvSpPr>
        <p:spPr bwMode="auto">
          <a:xfrm>
            <a:off x="7018226" y="5519173"/>
            <a:ext cx="813622" cy="23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6361">
              <a:defRPr/>
            </a:pPr>
            <a:r>
              <a:rPr kumimoji="1" lang="ru-RU" sz="900" b="1" kern="0" dirty="0" err="1" smtClean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Паттайя</a:t>
            </a:r>
            <a:endParaRPr kumimoji="1" lang="ru-RU" sz="900" b="1" kern="0" dirty="0">
              <a:solidFill>
                <a:srgbClr val="4F81B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0" name="Прямая соединительная линия 79"/>
          <p:cNvCxnSpPr>
            <a:endCxn id="78" idx="1"/>
          </p:cNvCxnSpPr>
          <p:nvPr/>
        </p:nvCxnSpPr>
        <p:spPr>
          <a:xfrm>
            <a:off x="5572444" y="2856441"/>
            <a:ext cx="1515571" cy="2611376"/>
          </a:xfrm>
          <a:prstGeom prst="line">
            <a:avLst/>
          </a:prstGeom>
          <a:noFill/>
          <a:ln w="9525" cap="flat" cmpd="sng" algn="ctr">
            <a:solidFill>
              <a:schemeClr val="accent5"/>
            </a:solidFill>
            <a:prstDash val="solid"/>
          </a:ln>
          <a:effectLst/>
        </p:spPr>
      </p:cxnSp>
      <p:cxnSp>
        <p:nvCxnSpPr>
          <p:cNvPr id="81" name="Прямая соединительная линия 80"/>
          <p:cNvCxnSpPr/>
          <p:nvPr/>
        </p:nvCxnSpPr>
        <p:spPr>
          <a:xfrm flipV="1">
            <a:off x="5606667" y="2670577"/>
            <a:ext cx="469165" cy="117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7"/>
          <p:cNvSpPr>
            <a:spLocks noGrp="1"/>
          </p:cNvSpPr>
          <p:nvPr>
            <p:ph type="title"/>
          </p:nvPr>
        </p:nvSpPr>
        <p:spPr>
          <a:xfrm>
            <a:off x="444500" y="555625"/>
            <a:ext cx="8519988" cy="209079"/>
          </a:xfrm>
        </p:spPr>
        <p:txBody>
          <a:bodyPr tIns="0" rIns="0" bIns="0"/>
          <a:lstStyle/>
          <a:p>
            <a:pPr algn="l" eaLnBrk="1" hangingPunct="1"/>
            <a:r>
              <a:rPr lang="ru-RU" sz="3200" dirty="0" smtClean="0"/>
              <a:t>Новые рейсы в 2017 году: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ru-RU" cap="small">
                <a:solidFill>
                  <a:prstClr val="white">
                    <a:lumMod val="75000"/>
                  </a:prstClr>
                </a:solidFill>
                <a:cs typeface="Arial"/>
              </a:rPr>
              <a:t>презентация томского аэропорта</a:t>
            </a:r>
            <a:endParaRPr lang="ru-RU" cap="small" dirty="0">
              <a:solidFill>
                <a:prstClr val="white">
                  <a:lumMod val="75000"/>
                </a:prstClr>
              </a:solidFill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484784"/>
            <a:ext cx="298325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МВЛ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Анталья (лето)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Бангкок/</a:t>
            </a:r>
            <a:r>
              <a:rPr lang="ru-RU" dirty="0" err="1" smtClean="0"/>
              <a:t>Паттайя</a:t>
            </a:r>
            <a:r>
              <a:rPr lang="ru-RU" dirty="0" smtClean="0"/>
              <a:t> (зима)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22805" y="1484784"/>
            <a:ext cx="57297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</a:t>
            </a:r>
            <a:r>
              <a:rPr lang="ru-RU" dirty="0" smtClean="0"/>
              <a:t>ВЛ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Новосибирск (3 р/</a:t>
            </a:r>
            <a:r>
              <a:rPr lang="ru-RU" dirty="0" err="1" smtClean="0"/>
              <a:t>нед</a:t>
            </a:r>
            <a:r>
              <a:rPr lang="ru-RU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Тюмень (2 р/</a:t>
            </a:r>
            <a:r>
              <a:rPr lang="ru-RU" dirty="0" err="1" smtClean="0"/>
              <a:t>нед</a:t>
            </a:r>
            <a:r>
              <a:rPr lang="ru-RU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Уфа (ч/з Нижневартовск) (2 р/</a:t>
            </a:r>
            <a:r>
              <a:rPr lang="ru-RU" dirty="0" err="1" smtClean="0"/>
              <a:t>нед</a:t>
            </a:r>
            <a:r>
              <a:rPr lang="ru-RU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Санкт-Петербург: увеличение периода полетов. В планах оставить рейс на круглый год.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82555" y="3222555"/>
            <a:ext cx="8064896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11 июня авиакомпания Сибирская легкая авиация выполнит первый технический рейс на посадочную площадку БЕЛОКУРИХА.</a:t>
            </a:r>
          </a:p>
          <a:p>
            <a:endParaRPr lang="ru-RU" sz="1100" dirty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После ввода посадочной площадки в строй планируется выполнение регулярных рейсов Томск – Белокуриха на самолете Ан-28 вместимостью 17 пассажиров.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2748" y="4667735"/>
            <a:ext cx="3227511" cy="135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889" y="4869160"/>
            <a:ext cx="3040578" cy="116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892"/>
          <a:stretch/>
        </p:blipFill>
        <p:spPr bwMode="auto">
          <a:xfrm>
            <a:off x="971600" y="2337144"/>
            <a:ext cx="2088232" cy="80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8281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азвание 7"/>
          <p:cNvSpPr>
            <a:spLocks noGrp="1"/>
          </p:cNvSpPr>
          <p:nvPr>
            <p:ph type="title"/>
          </p:nvPr>
        </p:nvSpPr>
        <p:spPr>
          <a:xfrm>
            <a:off x="690563" y="555625"/>
            <a:ext cx="9051925" cy="290513"/>
          </a:xfrm>
        </p:spPr>
        <p:txBody>
          <a:bodyPr lIns="0" tIns="0" rIns="0" bIns="0"/>
          <a:lstStyle/>
          <a:p>
            <a:pPr algn="l" eaLnBrk="1" hangingPunct="1"/>
            <a:r>
              <a:rPr lang="ru-RU" sz="3200" smtClean="0">
                <a:solidFill>
                  <a:schemeClr val="bg1"/>
                </a:solidFill>
              </a:rPr>
              <a:t>Оформление заголовка слайда</a:t>
            </a:r>
          </a:p>
        </p:txBody>
      </p:sp>
      <p:sp>
        <p:nvSpPr>
          <p:cNvPr id="19459" name="Название 7"/>
          <p:cNvSpPr txBox="1">
            <a:spLocks/>
          </p:cNvSpPr>
          <p:nvPr/>
        </p:nvSpPr>
        <p:spPr bwMode="auto">
          <a:xfrm>
            <a:off x="520700" y="531813"/>
            <a:ext cx="8228013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0" rIns="0" bIns="0" anchor="ctr"/>
          <a:lstStyle>
            <a:lvl1pPr defTabSz="520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20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20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20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20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kumimoji="1" lang="ru-RU" sz="3200" dirty="0" smtClean="0">
                <a:solidFill>
                  <a:srgbClr val="000000"/>
                </a:solidFill>
              </a:rPr>
              <a:t>Новое в сервисе</a:t>
            </a:r>
            <a:endParaRPr kumimoji="1" lang="ru-RU" sz="32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774557"/>
            <a:ext cx="8624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Обслуживание по картам </a:t>
            </a:r>
            <a:r>
              <a:rPr lang="en-US" dirty="0"/>
              <a:t>Priority Pass, Diners Club, Lounge </a:t>
            </a:r>
            <a:r>
              <a:rPr lang="en-US" dirty="0" smtClean="0"/>
              <a:t>Key</a:t>
            </a:r>
            <a:r>
              <a:rPr lang="ru-RU" dirty="0" smtClean="0"/>
              <a:t> в бизнес залах</a:t>
            </a:r>
          </a:p>
          <a:p>
            <a:r>
              <a:rPr lang="ru-RU" dirty="0" smtClean="0"/>
              <a:t>Внутренних и МЕЖДУНАРОДНЫХ авиалиний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20888"/>
            <a:ext cx="5560633" cy="263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31640" y="5157192"/>
            <a:ext cx="7615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Бизнес зал МЕЖДУНАРОДНЫХ авиалиний работает на всех международных рейсах без предварительных заявок.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азвание 7"/>
          <p:cNvSpPr>
            <a:spLocks noGrp="1"/>
          </p:cNvSpPr>
          <p:nvPr>
            <p:ph type="title"/>
          </p:nvPr>
        </p:nvSpPr>
        <p:spPr>
          <a:xfrm>
            <a:off x="690563" y="555625"/>
            <a:ext cx="9051925" cy="290513"/>
          </a:xfrm>
        </p:spPr>
        <p:txBody>
          <a:bodyPr lIns="0" tIns="0" rIns="0" bIns="0"/>
          <a:lstStyle/>
          <a:p>
            <a:pPr algn="l" eaLnBrk="1" hangingPunct="1"/>
            <a:r>
              <a:rPr lang="ru-RU" sz="3200" smtClean="0">
                <a:solidFill>
                  <a:schemeClr val="bg1"/>
                </a:solidFill>
              </a:rPr>
              <a:t>Оформление заголовка слайда</a:t>
            </a:r>
          </a:p>
        </p:txBody>
      </p:sp>
      <p:sp>
        <p:nvSpPr>
          <p:cNvPr id="19459" name="Название 7"/>
          <p:cNvSpPr txBox="1">
            <a:spLocks/>
          </p:cNvSpPr>
          <p:nvPr/>
        </p:nvSpPr>
        <p:spPr bwMode="auto">
          <a:xfrm>
            <a:off x="520700" y="531813"/>
            <a:ext cx="8228013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0" rIns="0" bIns="0" anchor="ctr"/>
          <a:lstStyle>
            <a:lvl1pPr defTabSz="520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20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20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20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20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kumimoji="1" lang="ru-RU" sz="3200" dirty="0" smtClean="0">
                <a:solidFill>
                  <a:srgbClr val="000000"/>
                </a:solidFill>
              </a:rPr>
              <a:t>Развитие во взаимодействии</a:t>
            </a:r>
            <a:endParaRPr kumimoji="1" lang="ru-RU" sz="32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774557"/>
            <a:ext cx="4884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Развитие международных маршрутов 2018:</a:t>
            </a:r>
          </a:p>
          <a:p>
            <a:r>
              <a:rPr lang="ru-RU" dirty="0" smtClean="0"/>
              <a:t>видение аэропорта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475656" y="2420888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Чартеры в Европу: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Греция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Кипр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Болгария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Испания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67844" y="3160363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Чартеры в Азию: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/>
              <a:t>Хайнань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Гоа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860032" y="3801727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Чартеры в Африку: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Тунис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Египет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648783" y="1844824"/>
            <a:ext cx="3384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Регулярные рейсы в СНГ</a:t>
            </a:r>
          </a:p>
          <a:p>
            <a:r>
              <a:rPr lang="ru-RU" dirty="0">
                <a:solidFill>
                  <a:schemeClr val="tx2"/>
                </a:solidFill>
              </a:rPr>
              <a:t>п</a:t>
            </a:r>
            <a:r>
              <a:rPr lang="ru-RU" dirty="0" smtClean="0">
                <a:solidFill>
                  <a:schemeClr val="tx2"/>
                </a:solidFill>
              </a:rPr>
              <a:t>ерспектива до 2020 года: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Киргизия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Казахстан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Узбекистан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Азербайджан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5483" y="4725057"/>
            <a:ext cx="88384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i="1" dirty="0" smtClean="0"/>
              <a:t>Мы открыты для взаимодействия с туристским сообществом</a:t>
            </a:r>
            <a:endParaRPr lang="ru-RU" sz="22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111075"/>
            <a:ext cx="1129756" cy="84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591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азвание 7"/>
          <p:cNvSpPr>
            <a:spLocks noGrp="1"/>
          </p:cNvSpPr>
          <p:nvPr>
            <p:ph type="title"/>
          </p:nvPr>
        </p:nvSpPr>
        <p:spPr>
          <a:xfrm>
            <a:off x="690563" y="555625"/>
            <a:ext cx="9051925" cy="290513"/>
          </a:xfrm>
        </p:spPr>
        <p:txBody>
          <a:bodyPr lIns="0" tIns="0" rIns="0" bIns="0"/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</a:rPr>
              <a:t>Оформление заголовка слайда</a:t>
            </a:r>
          </a:p>
        </p:txBody>
      </p:sp>
      <p:sp>
        <p:nvSpPr>
          <p:cNvPr id="25605" name="Название 7"/>
          <p:cNvSpPr txBox="1">
            <a:spLocks/>
          </p:cNvSpPr>
          <p:nvPr/>
        </p:nvSpPr>
        <p:spPr bwMode="auto">
          <a:xfrm>
            <a:off x="354012" y="428625"/>
            <a:ext cx="868248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0" rIns="0" bIns="0" anchor="ctr"/>
          <a:lstStyle>
            <a:lvl1pPr defTabSz="520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20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20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20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20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kumimoji="1" lang="ru-RU" sz="3200" dirty="0" smtClean="0">
                <a:solidFill>
                  <a:srgbClr val="000000"/>
                </a:solidFill>
              </a:rPr>
              <a:t>Отправки </a:t>
            </a:r>
            <a:r>
              <a:rPr kumimoji="1" lang="ru-RU" sz="3200" dirty="0" err="1" smtClean="0">
                <a:solidFill>
                  <a:srgbClr val="000000"/>
                </a:solidFill>
              </a:rPr>
              <a:t>томичей</a:t>
            </a:r>
            <a:r>
              <a:rPr kumimoji="1" lang="ru-RU" sz="3200" dirty="0" smtClean="0">
                <a:solidFill>
                  <a:srgbClr val="000000"/>
                </a:solidFill>
              </a:rPr>
              <a:t> из соседних аэропортов</a:t>
            </a:r>
            <a:endParaRPr kumimoji="1" lang="ru-RU" sz="3200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762" t="23019" r="3507" b="25349"/>
          <a:stretch/>
        </p:blipFill>
        <p:spPr bwMode="auto">
          <a:xfrm>
            <a:off x="4421874" y="1340768"/>
            <a:ext cx="4722126" cy="503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7740352" y="3858780"/>
            <a:ext cx="1080120" cy="11543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1521" y="1774557"/>
            <a:ext cx="417035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FF0000"/>
                </a:solidFill>
              </a:rPr>
              <a:t>82 000 человек: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Оценка пассажиропотока Томичей,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Вылетающих за год рейсами МВЛ из Новосибирска</a:t>
            </a:r>
          </a:p>
          <a:p>
            <a:endParaRPr lang="ru-RU" dirty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50 000 человек – ожидаемый пассажиропоток МВЛ в Томске исходя из программ туроператоров на 2017 год.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17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азвание 7"/>
          <p:cNvSpPr>
            <a:spLocks noGrp="1"/>
          </p:cNvSpPr>
          <p:nvPr>
            <p:ph type="title"/>
          </p:nvPr>
        </p:nvSpPr>
        <p:spPr>
          <a:xfrm>
            <a:off x="690563" y="555625"/>
            <a:ext cx="9051925" cy="290513"/>
          </a:xfrm>
        </p:spPr>
        <p:txBody>
          <a:bodyPr lIns="0" tIns="0" rIns="0" bIns="0"/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</a:rPr>
              <a:t>Оформление заголовка слайда</a:t>
            </a:r>
          </a:p>
        </p:txBody>
      </p:sp>
      <p:sp>
        <p:nvSpPr>
          <p:cNvPr id="25605" name="Название 7"/>
          <p:cNvSpPr txBox="1">
            <a:spLocks/>
          </p:cNvSpPr>
          <p:nvPr/>
        </p:nvSpPr>
        <p:spPr bwMode="auto">
          <a:xfrm>
            <a:off x="354013" y="428625"/>
            <a:ext cx="8228012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0" rIns="0" bIns="0" anchor="ctr"/>
          <a:lstStyle>
            <a:lvl1pPr defTabSz="520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20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20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20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20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kumimoji="1" lang="ru-RU" sz="3200" dirty="0" smtClean="0">
                <a:solidFill>
                  <a:srgbClr val="000000"/>
                </a:solidFill>
              </a:rPr>
              <a:t>Летайте с комфортом!</a:t>
            </a:r>
            <a:endParaRPr kumimoji="1" lang="ru-RU" sz="32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C:\Users\taranuha\AppData\Local\Microsoft\Windows\Temporary Internet Files\Content.Outlook\5BM26RZC\List EVR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52" t="1559" b="54285"/>
          <a:stretch/>
        </p:blipFill>
        <p:spPr bwMode="auto">
          <a:xfrm>
            <a:off x="0" y="1519493"/>
            <a:ext cx="5076056" cy="450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aranuha\AppData\Local\Microsoft\Windows\Temporary Internet Files\Content.Outlook\5BM26RZC\List EVR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740" t="46061" b="1698"/>
          <a:stretch/>
        </p:blipFill>
        <p:spPr bwMode="auto">
          <a:xfrm>
            <a:off x="4788024" y="1546567"/>
            <a:ext cx="4355977" cy="461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577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азвание 7"/>
          <p:cNvSpPr>
            <a:spLocks noGrp="1"/>
          </p:cNvSpPr>
          <p:nvPr>
            <p:ph type="title"/>
          </p:nvPr>
        </p:nvSpPr>
        <p:spPr>
          <a:xfrm>
            <a:off x="690563" y="555625"/>
            <a:ext cx="9051925" cy="290513"/>
          </a:xfrm>
        </p:spPr>
        <p:txBody>
          <a:bodyPr lIns="0" tIns="0" rIns="0" bIns="0"/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</a:rPr>
              <a:t>Оформление заголовка слайда</a:t>
            </a:r>
          </a:p>
        </p:txBody>
      </p:sp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279400" y="1989138"/>
            <a:ext cx="88646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      Заместитель директора </a:t>
            </a:r>
          </a:p>
          <a:p>
            <a:pPr eaLnBrk="1" hangingPunct="1"/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      по перспективному развитию </a:t>
            </a:r>
          </a:p>
          <a:p>
            <a:pPr eaLnBrk="1" hangingPunct="1"/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      и коммерции    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      </a:t>
            </a:r>
            <a:r>
              <a:rPr lang="ru-RU" b="1" dirty="0">
                <a:solidFill>
                  <a:srgbClr val="FC6204"/>
                </a:solidFill>
                <a:latin typeface="Calibri" pitchFamily="34" charset="0"/>
              </a:rPr>
              <a:t>Николай Тарануха</a:t>
            </a:r>
            <a:endParaRPr lang="en-US" b="1" dirty="0">
              <a:solidFill>
                <a:srgbClr val="FC6204"/>
              </a:solidFill>
              <a:latin typeface="Calibri" pitchFamily="34" charset="0"/>
            </a:endParaRP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     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тел.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: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+7 (3822) 932-727</a:t>
            </a:r>
          </a:p>
          <a:p>
            <a:pPr eaLnBrk="1" hangingPunct="1"/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      </a:t>
            </a:r>
            <a:r>
              <a:rPr lang="ru-RU" dirty="0" err="1">
                <a:solidFill>
                  <a:srgbClr val="000000"/>
                </a:solidFill>
                <a:latin typeface="Calibri" pitchFamily="34" charset="0"/>
              </a:rPr>
              <a:t>моб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.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: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 +7 960 978 11 71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     e-mail: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hlinkClick r:id="rId3"/>
              </a:rPr>
              <a:t>tna@tomskairport.ru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     </a:t>
            </a:r>
            <a:endParaRPr lang="ru-RU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     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     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    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    </a:t>
            </a:r>
            <a:endParaRPr lang="ru-RU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ru-RU" b="1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ru-RU" b="1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ru-RU" b="1" dirty="0">
                <a:solidFill>
                  <a:srgbClr val="000000"/>
                </a:solidFill>
                <a:latin typeface="Calibri" pitchFamily="34" charset="0"/>
              </a:rPr>
              <a:t>       </a:t>
            </a:r>
          </a:p>
          <a:p>
            <a:pPr eaLnBrk="1" hangingPunct="1"/>
            <a:r>
              <a:rPr lang="ru-RU" b="1" dirty="0">
                <a:solidFill>
                  <a:srgbClr val="000000"/>
                </a:solidFill>
                <a:latin typeface="Calibri" pitchFamily="34" charset="0"/>
              </a:rPr>
              <a:t>       </a:t>
            </a:r>
          </a:p>
          <a:p>
            <a:pPr eaLnBrk="1" hangingPunct="1"/>
            <a:r>
              <a:rPr lang="ru-RU" b="1" dirty="0">
                <a:solidFill>
                  <a:srgbClr val="000000"/>
                </a:solidFill>
                <a:latin typeface="Calibri" pitchFamily="34" charset="0"/>
              </a:rPr>
              <a:t>      </a:t>
            </a:r>
          </a:p>
        </p:txBody>
      </p:sp>
      <p:sp>
        <p:nvSpPr>
          <p:cNvPr id="25605" name="Название 7"/>
          <p:cNvSpPr txBox="1">
            <a:spLocks/>
          </p:cNvSpPr>
          <p:nvPr/>
        </p:nvSpPr>
        <p:spPr bwMode="auto">
          <a:xfrm>
            <a:off x="354013" y="428625"/>
            <a:ext cx="8228012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0" rIns="0" bIns="0" anchor="ctr"/>
          <a:lstStyle>
            <a:lvl1pPr defTabSz="520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20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20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20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20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kumimoji="1" lang="ru-RU" sz="3200">
                <a:solidFill>
                  <a:srgbClr val="000000"/>
                </a:solidFill>
              </a:rPr>
              <a:t>Контакты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 cap="rnd">
          <a:solidFill>
            <a:schemeClr val="accent6"/>
          </a:solidFill>
          <a:headEnd type="oval"/>
          <a:tailEnd type="arrow"/>
        </a:ln>
        <a:effectLst>
          <a:outerShdw blurRad="25400" dist="76200" dir="5400000" rotWithShape="0">
            <a:srgbClr val="000000">
              <a:alpha val="20000"/>
            </a:srgbClr>
          </a:outerShdw>
        </a:effectLst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 cap="rnd">
          <a:solidFill>
            <a:schemeClr val="accent6"/>
          </a:solidFill>
          <a:headEnd type="oval"/>
          <a:tailEnd type="arrow"/>
        </a:ln>
        <a:effectLst>
          <a:outerShdw blurRad="25400" dist="76200" dir="5400000" rotWithShape="0">
            <a:srgbClr val="000000">
              <a:alpha val="20000"/>
            </a:srgbClr>
          </a:outerShdw>
        </a:effectLst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 cap="rnd">
          <a:solidFill>
            <a:schemeClr val="accent6"/>
          </a:solidFill>
          <a:headEnd type="oval"/>
          <a:tailEnd type="arrow"/>
        </a:ln>
        <a:effectLst>
          <a:outerShdw blurRad="25400" dist="76200" dir="5400000" rotWithShape="0">
            <a:srgbClr val="000000">
              <a:alpha val="20000"/>
            </a:srgbClr>
          </a:outerShdw>
        </a:effectLst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 cap="rnd">
          <a:solidFill>
            <a:schemeClr val="accent6"/>
          </a:solidFill>
          <a:headEnd type="oval"/>
          <a:tailEnd type="arrow"/>
        </a:ln>
        <a:effectLst>
          <a:outerShdw blurRad="25400" dist="76200" dir="5400000" rotWithShape="0">
            <a:srgbClr val="000000">
              <a:alpha val="20000"/>
            </a:srgbClr>
          </a:outerShdw>
        </a:effectLst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4361</TotalTime>
  <Words>339</Words>
  <Application>Microsoft Office PowerPoint</Application>
  <PresentationFormat>Экран (4:3)</PresentationFormat>
  <Paragraphs>107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1_Тема Office</vt:lpstr>
      <vt:lpstr>2_Тема Office</vt:lpstr>
      <vt:lpstr>3_Тема Office</vt:lpstr>
      <vt:lpstr>Тема Office</vt:lpstr>
      <vt:lpstr>Международный аэропорт Томск: достижения, перспективы, взаимодействие с туристическим бизнесом</vt:lpstr>
      <vt:lpstr>Слайд 2</vt:lpstr>
      <vt:lpstr>Новые рейсы в 2017 году:</vt:lpstr>
      <vt:lpstr>Оформление заголовка слайда</vt:lpstr>
      <vt:lpstr>Оформление заголовка слайда</vt:lpstr>
      <vt:lpstr>Оформление заголовка слайда</vt:lpstr>
      <vt:lpstr>Оформление заголовка слайда</vt:lpstr>
      <vt:lpstr>Оформление заголовка слайда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Оформление заголовка слайда</dc:title>
  <dc:creator>Тарануха Николай Александрович</dc:creator>
  <cp:lastModifiedBy>Денина Анастасия Юрьевна</cp:lastModifiedBy>
  <cp:revision>91</cp:revision>
  <cp:lastPrinted>2013-11-22T03:43:29Z</cp:lastPrinted>
  <dcterms:created xsi:type="dcterms:W3CDTF">2013-09-23T09:32:42Z</dcterms:created>
  <dcterms:modified xsi:type="dcterms:W3CDTF">2017-05-30T07:28:06Z</dcterms:modified>
</cp:coreProperties>
</file>